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Barlow" panose="00000500000000000000" pitchFamily="2" charset="0"/>
      <p:regular r:id="rId22"/>
      <p:bold r:id="rId23"/>
      <p:italic r:id="rId24"/>
      <p:boldItalic r:id="rId25"/>
    </p:embeddedFont>
    <p:embeddedFont>
      <p:font typeface="Barlow Bold" panose="00000800000000000000" pitchFamily="2" charset="0"/>
      <p:regular r:id="rId26"/>
      <p:bold r:id="rId27"/>
    </p:embeddedFont>
    <p:embeddedFont>
      <p:font typeface="Barlow Medium" panose="00000600000000000000" pitchFamily="2" charset="0"/>
      <p:regular r:id="rId28"/>
      <p:italic r:id="rId29"/>
    </p:embeddedFont>
    <p:embeddedFont>
      <p:font typeface="Bree Serif" panose="02000503040000020004" pitchFamily="2" charset="0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Holla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5.svg"/><Relationship Id="rId7" Type="http://schemas.openxmlformats.org/officeDocument/2006/relationships/image" Target="../media/image32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5.svg"/><Relationship Id="rId7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5.svg"/><Relationship Id="rId7" Type="http://schemas.openxmlformats.org/officeDocument/2006/relationships/image" Target="../media/image32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14.png"/><Relationship Id="rId7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1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" y="0"/>
            <a:ext cx="18287992" cy="10286996"/>
          </a:xfrm>
          <a:custGeom>
            <a:avLst/>
            <a:gdLst/>
            <a:ahLst/>
            <a:cxnLst/>
            <a:rect l="l" t="t" r="r" b="b"/>
            <a:pathLst>
              <a:path w="18287992" h="10286996">
                <a:moveTo>
                  <a:pt x="0" y="0"/>
                </a:moveTo>
                <a:lnTo>
                  <a:pt x="18287993" y="0"/>
                </a:lnTo>
                <a:lnTo>
                  <a:pt x="18287993" y="10286996"/>
                </a:lnTo>
                <a:lnTo>
                  <a:pt x="0" y="10286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2159" y="1440678"/>
            <a:ext cx="7367811" cy="3550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98"/>
              </a:lnSpc>
            </a:pPr>
            <a:r>
              <a:rPr lang="en-US" sz="12776">
                <a:solidFill>
                  <a:srgbClr val="248BCB"/>
                </a:solidFill>
                <a:latin typeface="Bree Serif"/>
              </a:rPr>
              <a:t>Healthy Water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2159" y="5356645"/>
            <a:ext cx="7367811" cy="705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3"/>
              </a:lnSpc>
            </a:pPr>
            <a:r>
              <a:rPr lang="en-US" sz="5077">
                <a:solidFill>
                  <a:srgbClr val="248BCB"/>
                </a:solidFill>
                <a:latin typeface="Holla"/>
              </a:rPr>
              <a:t>Level: Grade 3-6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" y="0"/>
            <a:ext cx="18287994" cy="10286997"/>
          </a:xfrm>
          <a:custGeom>
            <a:avLst/>
            <a:gdLst/>
            <a:ahLst/>
            <a:cxnLst/>
            <a:rect l="l" t="t" r="r" b="b"/>
            <a:pathLst>
              <a:path w="18287994" h="10286997">
                <a:moveTo>
                  <a:pt x="0" y="0"/>
                </a:moveTo>
                <a:lnTo>
                  <a:pt x="18287994" y="0"/>
                </a:lnTo>
                <a:lnTo>
                  <a:pt x="18287994" y="10286997"/>
                </a:lnTo>
                <a:lnTo>
                  <a:pt x="0" y="10286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094950"/>
            <a:ext cx="3258874" cy="6327911"/>
          </a:xfrm>
          <a:custGeom>
            <a:avLst/>
            <a:gdLst/>
            <a:ahLst/>
            <a:cxnLst/>
            <a:rect l="l" t="t" r="r" b="b"/>
            <a:pathLst>
              <a:path w="3258874" h="6327911">
                <a:moveTo>
                  <a:pt x="0" y="0"/>
                </a:moveTo>
                <a:lnTo>
                  <a:pt x="3258874" y="0"/>
                </a:lnTo>
                <a:lnTo>
                  <a:pt x="3258874" y="6327911"/>
                </a:lnTo>
                <a:lnTo>
                  <a:pt x="0" y="63279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20655" y="2923703"/>
            <a:ext cx="12138645" cy="4611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8813" lvl="1" indent="-544407" algn="l">
              <a:lnSpc>
                <a:spcPts val="7279"/>
              </a:lnSpc>
              <a:buFont typeface="Arial"/>
              <a:buChar char="•"/>
            </a:pPr>
            <a:r>
              <a:rPr lang="en-US" sz="6016" dirty="0">
                <a:solidFill>
                  <a:srgbClr val="248BCB"/>
                </a:solidFill>
                <a:latin typeface="Barlow"/>
              </a:rPr>
              <a:t>Why does your body need water?</a:t>
            </a:r>
          </a:p>
          <a:p>
            <a:pPr marL="1088813" lvl="1" indent="-544407" algn="l">
              <a:lnSpc>
                <a:spcPts val="7279"/>
              </a:lnSpc>
              <a:buFont typeface="Arial"/>
              <a:buChar char="•"/>
            </a:pPr>
            <a:r>
              <a:rPr lang="en-US" sz="6016" dirty="0">
                <a:solidFill>
                  <a:srgbClr val="248BCB"/>
                </a:solidFill>
                <a:latin typeface="Barlow"/>
              </a:rPr>
              <a:t>What happens when your body doesn’t get enough water? </a:t>
            </a:r>
          </a:p>
          <a:p>
            <a:pPr marL="1088813" lvl="1" indent="-544407" algn="l">
              <a:lnSpc>
                <a:spcPts val="7279"/>
              </a:lnSpc>
              <a:buFont typeface="Arial"/>
              <a:buChar char="•"/>
            </a:pPr>
            <a:r>
              <a:rPr lang="en-US" sz="6016" dirty="0">
                <a:solidFill>
                  <a:srgbClr val="248BCB"/>
                </a:solidFill>
                <a:latin typeface="Barlow"/>
              </a:rPr>
              <a:t>Why should we avoid sugary drinks?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1916" y="671367"/>
            <a:ext cx="16786433" cy="114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31"/>
              </a:lnSpc>
            </a:pPr>
            <a:r>
              <a:rPr lang="en-US" sz="8177">
                <a:solidFill>
                  <a:srgbClr val="248BCB"/>
                </a:solidFill>
                <a:latin typeface="Bree Serif"/>
              </a:rPr>
              <a:t>We’ll answer these questions: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9000" y="2635945"/>
            <a:ext cx="3623812" cy="4752540"/>
          </a:xfrm>
          <a:custGeom>
            <a:avLst/>
            <a:gdLst/>
            <a:ahLst/>
            <a:cxnLst/>
            <a:rect l="l" t="t" r="r" b="b"/>
            <a:pathLst>
              <a:path w="3623812" h="4752540">
                <a:moveTo>
                  <a:pt x="0" y="0"/>
                </a:moveTo>
                <a:lnTo>
                  <a:pt x="3623812" y="0"/>
                </a:lnTo>
                <a:lnTo>
                  <a:pt x="3623812" y="4752540"/>
                </a:lnTo>
                <a:lnTo>
                  <a:pt x="0" y="47525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76681" y="910395"/>
            <a:ext cx="16256709" cy="1036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1"/>
              </a:lnSpc>
            </a:pPr>
            <a:r>
              <a:rPr lang="en-US" sz="7399">
                <a:solidFill>
                  <a:srgbClr val="ED9205"/>
                </a:solidFill>
                <a:latin typeface="Bree Serif"/>
              </a:rPr>
              <a:t>Minds on!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30567" y="3298161"/>
            <a:ext cx="11902125" cy="3016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14"/>
              </a:lnSpc>
            </a:pPr>
            <a:r>
              <a:rPr lang="en-US" sz="5476">
                <a:solidFill>
                  <a:srgbClr val="ED9205"/>
                </a:solidFill>
                <a:latin typeface="Barlow"/>
              </a:rPr>
              <a:t>Think about how much water you drink each day.</a:t>
            </a:r>
          </a:p>
          <a:p>
            <a:pPr>
              <a:lnSpc>
                <a:spcPts val="5914"/>
              </a:lnSpc>
            </a:pPr>
            <a:endParaRPr lang="en-US" sz="5476">
              <a:solidFill>
                <a:srgbClr val="ED9205"/>
              </a:solidFill>
              <a:latin typeface="Barlow"/>
            </a:endParaRPr>
          </a:p>
          <a:p>
            <a:pPr algn="l">
              <a:lnSpc>
                <a:spcPts val="5914"/>
              </a:lnSpc>
            </a:pPr>
            <a:r>
              <a:rPr lang="en-US" sz="5476">
                <a:solidFill>
                  <a:srgbClr val="ED9205"/>
                </a:solidFill>
                <a:latin typeface="Barlow"/>
              </a:rPr>
              <a:t>Do you think you drink enough?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5145" y="6283490"/>
            <a:ext cx="3469095" cy="4549632"/>
          </a:xfrm>
          <a:custGeom>
            <a:avLst/>
            <a:gdLst/>
            <a:ahLst/>
            <a:cxnLst/>
            <a:rect l="l" t="t" r="r" b="b"/>
            <a:pathLst>
              <a:path w="3469095" h="4549632">
                <a:moveTo>
                  <a:pt x="0" y="0"/>
                </a:moveTo>
                <a:lnTo>
                  <a:pt x="3469095" y="0"/>
                </a:lnTo>
                <a:lnTo>
                  <a:pt x="3469095" y="4549632"/>
                </a:lnTo>
                <a:lnTo>
                  <a:pt x="0" y="4549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3343844" y="5831856"/>
            <a:ext cx="4822721" cy="6852889"/>
          </a:xfrm>
          <a:custGeom>
            <a:avLst/>
            <a:gdLst/>
            <a:ahLst/>
            <a:cxnLst/>
            <a:rect l="l" t="t" r="r" b="b"/>
            <a:pathLst>
              <a:path w="4822721" h="6852889">
                <a:moveTo>
                  <a:pt x="4822721" y="0"/>
                </a:moveTo>
                <a:lnTo>
                  <a:pt x="0" y="0"/>
                </a:lnTo>
                <a:lnTo>
                  <a:pt x="0" y="6852888"/>
                </a:lnTo>
                <a:lnTo>
                  <a:pt x="4822721" y="6852888"/>
                </a:lnTo>
                <a:lnTo>
                  <a:pt x="482272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331244" y="4717370"/>
            <a:ext cx="8943596" cy="670770"/>
          </a:xfrm>
          <a:custGeom>
            <a:avLst/>
            <a:gdLst/>
            <a:ahLst/>
            <a:cxnLst/>
            <a:rect l="l" t="t" r="r" b="b"/>
            <a:pathLst>
              <a:path w="8943596" h="670770">
                <a:moveTo>
                  <a:pt x="0" y="0"/>
                </a:moveTo>
                <a:lnTo>
                  <a:pt x="8943596" y="0"/>
                </a:lnTo>
                <a:lnTo>
                  <a:pt x="8943596" y="670770"/>
                </a:lnTo>
                <a:lnTo>
                  <a:pt x="0" y="6707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5876758"/>
            <a:ext cx="3806841" cy="6227961"/>
          </a:xfrm>
          <a:custGeom>
            <a:avLst/>
            <a:gdLst/>
            <a:ahLst/>
            <a:cxnLst/>
            <a:rect l="l" t="t" r="r" b="b"/>
            <a:pathLst>
              <a:path w="3806841" h="6227961">
                <a:moveTo>
                  <a:pt x="0" y="0"/>
                </a:moveTo>
                <a:lnTo>
                  <a:pt x="3806841" y="0"/>
                </a:lnTo>
                <a:lnTo>
                  <a:pt x="3806841" y="6227961"/>
                </a:lnTo>
                <a:lnTo>
                  <a:pt x="0" y="62279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512763" y="2281877"/>
            <a:ext cx="5228789" cy="1542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248BCB"/>
                </a:solidFill>
                <a:latin typeface="Bree Serif"/>
              </a:rPr>
              <a:t>I drink enough water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9882" y="1900877"/>
            <a:ext cx="5228789" cy="2304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248BCB"/>
                </a:solidFill>
                <a:latin typeface="Bree Serif"/>
              </a:rPr>
              <a:t>I don’t</a:t>
            </a:r>
          </a:p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248BCB"/>
                </a:solidFill>
                <a:latin typeface="Bree Serif"/>
              </a:rPr>
              <a:t>drink enough water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75150" y="2281877"/>
            <a:ext cx="2855786" cy="1542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248BCB"/>
                </a:solidFill>
                <a:latin typeface="Bree Serif"/>
              </a:rPr>
              <a:t>I’m not sure!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75150" y="257556"/>
            <a:ext cx="2855786" cy="865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5"/>
              </a:lnSpc>
            </a:pPr>
            <a:r>
              <a:rPr lang="en-US" sz="6199">
                <a:solidFill>
                  <a:srgbClr val="248BCB"/>
                </a:solidFill>
                <a:latin typeface="Bree Serif"/>
              </a:rPr>
              <a:t>I think...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" y="0"/>
            <a:ext cx="18287994" cy="10286997"/>
          </a:xfrm>
          <a:custGeom>
            <a:avLst/>
            <a:gdLst/>
            <a:ahLst/>
            <a:cxnLst/>
            <a:rect l="l" t="t" r="r" b="b"/>
            <a:pathLst>
              <a:path w="18287994" h="10286997">
                <a:moveTo>
                  <a:pt x="0" y="0"/>
                </a:moveTo>
                <a:lnTo>
                  <a:pt x="18287994" y="0"/>
                </a:lnTo>
                <a:lnTo>
                  <a:pt x="18287994" y="10286997"/>
                </a:lnTo>
                <a:lnTo>
                  <a:pt x="0" y="10286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579278" y="3720399"/>
            <a:ext cx="7267020" cy="4750815"/>
          </a:xfrm>
          <a:custGeom>
            <a:avLst/>
            <a:gdLst/>
            <a:ahLst/>
            <a:cxnLst/>
            <a:rect l="l" t="t" r="r" b="b"/>
            <a:pathLst>
              <a:path w="7267020" h="4750815">
                <a:moveTo>
                  <a:pt x="0" y="0"/>
                </a:moveTo>
                <a:lnTo>
                  <a:pt x="7267020" y="0"/>
                </a:lnTo>
                <a:lnTo>
                  <a:pt x="7267020" y="4750814"/>
                </a:lnTo>
                <a:lnTo>
                  <a:pt x="0" y="4750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78825" y="600586"/>
            <a:ext cx="15732273" cy="1678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60"/>
              </a:lnSpc>
            </a:pPr>
            <a:r>
              <a:rPr lang="en-US" sz="12000">
                <a:solidFill>
                  <a:srgbClr val="248BCB"/>
                </a:solidFill>
                <a:latin typeface="Bree Serif"/>
              </a:rPr>
              <a:t>Fact sort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9427" y="2892391"/>
            <a:ext cx="4069610" cy="2287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5400" spc="-205">
                <a:solidFill>
                  <a:srgbClr val="FDFEFD"/>
                </a:solidFill>
                <a:latin typeface="Barlow"/>
              </a:rPr>
              <a:t>Can you sort true from false?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11154" y="2613660"/>
            <a:ext cx="10601486" cy="5692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59"/>
              </a:lnSpc>
            </a:pPr>
            <a:r>
              <a:rPr lang="en-US" sz="5400" spc="-205">
                <a:solidFill>
                  <a:srgbClr val="248BCB"/>
                </a:solidFill>
                <a:latin typeface="Barlow"/>
              </a:rPr>
              <a:t>To help us think about the benefits </a:t>
            </a:r>
          </a:p>
          <a:p>
            <a:pPr>
              <a:lnSpc>
                <a:spcPts val="7559"/>
              </a:lnSpc>
            </a:pPr>
            <a:r>
              <a:rPr lang="en-US" sz="5400" spc="-205">
                <a:solidFill>
                  <a:srgbClr val="248BCB"/>
                </a:solidFill>
                <a:latin typeface="Barlow"/>
              </a:rPr>
              <a:t>of water, we are going to explore </a:t>
            </a:r>
          </a:p>
          <a:p>
            <a:pPr>
              <a:lnSpc>
                <a:spcPts val="7559"/>
              </a:lnSpc>
            </a:pPr>
            <a:r>
              <a:rPr lang="en-US" sz="5400" spc="-205">
                <a:solidFill>
                  <a:srgbClr val="248BCB"/>
                </a:solidFill>
                <a:latin typeface="Barlow"/>
              </a:rPr>
              <a:t>some facts. </a:t>
            </a:r>
          </a:p>
          <a:p>
            <a:pPr>
              <a:lnSpc>
                <a:spcPts val="7559"/>
              </a:lnSpc>
            </a:pPr>
            <a:endParaRPr lang="en-US" sz="5400" spc="-205">
              <a:solidFill>
                <a:srgbClr val="248BCB"/>
              </a:solidFill>
              <a:latin typeface="Barlow"/>
            </a:endParaRPr>
          </a:p>
          <a:p>
            <a:pPr>
              <a:lnSpc>
                <a:spcPts val="7559"/>
              </a:lnSpc>
            </a:pPr>
            <a:r>
              <a:rPr lang="en-US" sz="5400" spc="-205">
                <a:solidFill>
                  <a:srgbClr val="248BCB"/>
                </a:solidFill>
                <a:latin typeface="Barlow"/>
              </a:rPr>
              <a:t>Some are true and some are false.  </a:t>
            </a:r>
          </a:p>
          <a:p>
            <a:pPr algn="l">
              <a:lnSpc>
                <a:spcPts val="7559"/>
              </a:lnSpc>
            </a:pPr>
            <a:r>
              <a:rPr lang="en-US" sz="5400" spc="-205">
                <a:solidFill>
                  <a:srgbClr val="248BCB"/>
                </a:solidFill>
                <a:latin typeface="Barlow"/>
              </a:rPr>
              <a:t>  </a:t>
            </a:r>
          </a:p>
        </p:txBody>
      </p:sp>
      <p:sp>
        <p:nvSpPr>
          <p:cNvPr id="7" name="Freeform 7"/>
          <p:cNvSpPr/>
          <p:nvPr/>
        </p:nvSpPr>
        <p:spPr>
          <a:xfrm>
            <a:off x="2577379" y="4213868"/>
            <a:ext cx="4241223" cy="5860066"/>
          </a:xfrm>
          <a:custGeom>
            <a:avLst/>
            <a:gdLst/>
            <a:ahLst/>
            <a:cxnLst/>
            <a:rect l="l" t="t" r="r" b="b"/>
            <a:pathLst>
              <a:path w="4241223" h="5860066">
                <a:moveTo>
                  <a:pt x="0" y="0"/>
                </a:moveTo>
                <a:lnTo>
                  <a:pt x="4241223" y="0"/>
                </a:lnTo>
                <a:lnTo>
                  <a:pt x="4241223" y="5860066"/>
                </a:lnTo>
                <a:lnTo>
                  <a:pt x="0" y="58600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97833" cy="10365165"/>
          </a:xfrm>
          <a:custGeom>
            <a:avLst/>
            <a:gdLst/>
            <a:ahLst/>
            <a:cxnLst/>
            <a:rect l="l" t="t" r="r" b="b"/>
            <a:pathLst>
              <a:path w="18497833" h="10365165">
                <a:moveTo>
                  <a:pt x="0" y="0"/>
                </a:moveTo>
                <a:lnTo>
                  <a:pt x="18497833" y="0"/>
                </a:lnTo>
                <a:lnTo>
                  <a:pt x="18497833" y="10365165"/>
                </a:lnTo>
                <a:lnTo>
                  <a:pt x="0" y="103651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35297" y="2038882"/>
            <a:ext cx="7271100" cy="1417882"/>
            <a:chOff x="0" y="0"/>
            <a:chExt cx="1608533" cy="3136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08533" cy="313668"/>
            </a:xfrm>
            <a:custGeom>
              <a:avLst/>
              <a:gdLst/>
              <a:ahLst/>
              <a:cxnLst/>
              <a:rect l="l" t="t" r="r" b="b"/>
              <a:pathLst>
                <a:path w="1608533" h="313668">
                  <a:moveTo>
                    <a:pt x="54302" y="0"/>
                  </a:moveTo>
                  <a:lnTo>
                    <a:pt x="1554231" y="0"/>
                  </a:lnTo>
                  <a:cubicBezTo>
                    <a:pt x="1584221" y="0"/>
                    <a:pt x="1608533" y="24312"/>
                    <a:pt x="1608533" y="54302"/>
                  </a:cubicBezTo>
                  <a:lnTo>
                    <a:pt x="1608533" y="259365"/>
                  </a:lnTo>
                  <a:cubicBezTo>
                    <a:pt x="1608533" y="289356"/>
                    <a:pt x="1584221" y="313668"/>
                    <a:pt x="1554231" y="313668"/>
                  </a:cubicBezTo>
                  <a:lnTo>
                    <a:pt x="54302" y="313668"/>
                  </a:lnTo>
                  <a:cubicBezTo>
                    <a:pt x="24312" y="313668"/>
                    <a:pt x="0" y="289356"/>
                    <a:pt x="0" y="259365"/>
                  </a:cubicBezTo>
                  <a:lnTo>
                    <a:pt x="0" y="54302"/>
                  </a:lnTo>
                  <a:cubicBezTo>
                    <a:pt x="0" y="24312"/>
                    <a:pt x="24312" y="0"/>
                    <a:pt x="54302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608533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A. Water is the best fluid to drink for good health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475095" y="545720"/>
            <a:ext cx="11172779" cy="1051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68"/>
              </a:lnSpc>
              <a:spcBef>
                <a:spcPct val="0"/>
              </a:spcBef>
            </a:pPr>
            <a:r>
              <a:rPr lang="en-US" sz="7470">
                <a:solidFill>
                  <a:srgbClr val="FCFEFF"/>
                </a:solidFill>
                <a:latin typeface="Bree Serif"/>
              </a:rPr>
              <a:t>Sort fact from fiction!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166358" y="2038882"/>
            <a:ext cx="7271100" cy="1417882"/>
            <a:chOff x="0" y="0"/>
            <a:chExt cx="1608533" cy="3136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8533" cy="313668"/>
            </a:xfrm>
            <a:custGeom>
              <a:avLst/>
              <a:gdLst/>
              <a:ahLst/>
              <a:cxnLst/>
              <a:rect l="l" t="t" r="r" b="b"/>
              <a:pathLst>
                <a:path w="1608533" h="313668">
                  <a:moveTo>
                    <a:pt x="54302" y="0"/>
                  </a:moveTo>
                  <a:lnTo>
                    <a:pt x="1554231" y="0"/>
                  </a:lnTo>
                  <a:cubicBezTo>
                    <a:pt x="1584221" y="0"/>
                    <a:pt x="1608533" y="24312"/>
                    <a:pt x="1608533" y="54302"/>
                  </a:cubicBezTo>
                  <a:lnTo>
                    <a:pt x="1608533" y="259365"/>
                  </a:lnTo>
                  <a:cubicBezTo>
                    <a:pt x="1608533" y="289356"/>
                    <a:pt x="1584221" y="313668"/>
                    <a:pt x="1554231" y="313668"/>
                  </a:cubicBezTo>
                  <a:lnTo>
                    <a:pt x="54302" y="313668"/>
                  </a:lnTo>
                  <a:cubicBezTo>
                    <a:pt x="24312" y="313668"/>
                    <a:pt x="0" y="289356"/>
                    <a:pt x="0" y="259365"/>
                  </a:cubicBezTo>
                  <a:lnTo>
                    <a:pt x="0" y="54302"/>
                  </a:lnTo>
                  <a:cubicBezTo>
                    <a:pt x="0" y="24312"/>
                    <a:pt x="24312" y="0"/>
                    <a:pt x="54302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08533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B. The colour of your wee can show you if you </a:t>
              </a:r>
            </a:p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have drunk enough water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66358" y="5290652"/>
            <a:ext cx="7271100" cy="1417882"/>
            <a:chOff x="0" y="0"/>
            <a:chExt cx="1608533" cy="3136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08533" cy="313668"/>
            </a:xfrm>
            <a:custGeom>
              <a:avLst/>
              <a:gdLst/>
              <a:ahLst/>
              <a:cxnLst/>
              <a:rect l="l" t="t" r="r" b="b"/>
              <a:pathLst>
                <a:path w="1608533" h="313668">
                  <a:moveTo>
                    <a:pt x="54302" y="0"/>
                  </a:moveTo>
                  <a:lnTo>
                    <a:pt x="1554231" y="0"/>
                  </a:lnTo>
                  <a:cubicBezTo>
                    <a:pt x="1584221" y="0"/>
                    <a:pt x="1608533" y="24312"/>
                    <a:pt x="1608533" y="54302"/>
                  </a:cubicBezTo>
                  <a:lnTo>
                    <a:pt x="1608533" y="259365"/>
                  </a:lnTo>
                  <a:cubicBezTo>
                    <a:pt x="1608533" y="289356"/>
                    <a:pt x="1584221" y="313668"/>
                    <a:pt x="1554231" y="313668"/>
                  </a:cubicBezTo>
                  <a:lnTo>
                    <a:pt x="54302" y="313668"/>
                  </a:lnTo>
                  <a:cubicBezTo>
                    <a:pt x="24312" y="313668"/>
                    <a:pt x="0" y="289356"/>
                    <a:pt x="0" y="259365"/>
                  </a:cubicBezTo>
                  <a:lnTo>
                    <a:pt x="0" y="54302"/>
                  </a:lnTo>
                  <a:cubicBezTo>
                    <a:pt x="0" y="24312"/>
                    <a:pt x="24312" y="0"/>
                    <a:pt x="54302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608533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F. In Australia, tap water is the best choice </a:t>
              </a:r>
            </a:p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to stay hydrated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35297" y="5290652"/>
            <a:ext cx="7271100" cy="1417882"/>
            <a:chOff x="0" y="0"/>
            <a:chExt cx="1608533" cy="31366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08533" cy="313668"/>
            </a:xfrm>
            <a:custGeom>
              <a:avLst/>
              <a:gdLst/>
              <a:ahLst/>
              <a:cxnLst/>
              <a:rect l="l" t="t" r="r" b="b"/>
              <a:pathLst>
                <a:path w="1608533" h="313668">
                  <a:moveTo>
                    <a:pt x="54302" y="0"/>
                  </a:moveTo>
                  <a:lnTo>
                    <a:pt x="1554231" y="0"/>
                  </a:lnTo>
                  <a:cubicBezTo>
                    <a:pt x="1584221" y="0"/>
                    <a:pt x="1608533" y="24312"/>
                    <a:pt x="1608533" y="54302"/>
                  </a:cubicBezTo>
                  <a:lnTo>
                    <a:pt x="1608533" y="259365"/>
                  </a:lnTo>
                  <a:cubicBezTo>
                    <a:pt x="1608533" y="289356"/>
                    <a:pt x="1584221" y="313668"/>
                    <a:pt x="1554231" y="313668"/>
                  </a:cubicBezTo>
                  <a:lnTo>
                    <a:pt x="54302" y="313668"/>
                  </a:lnTo>
                  <a:cubicBezTo>
                    <a:pt x="24312" y="313668"/>
                    <a:pt x="0" y="289356"/>
                    <a:pt x="0" y="259365"/>
                  </a:cubicBezTo>
                  <a:lnTo>
                    <a:pt x="0" y="54302"/>
                  </a:lnTo>
                  <a:cubicBezTo>
                    <a:pt x="0" y="24312"/>
                    <a:pt x="24312" y="0"/>
                    <a:pt x="54302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608533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E. You can actually get all the water you need from food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35297" y="3663143"/>
            <a:ext cx="7271100" cy="1417882"/>
            <a:chOff x="0" y="0"/>
            <a:chExt cx="1608533" cy="31366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08533" cy="313668"/>
            </a:xfrm>
            <a:custGeom>
              <a:avLst/>
              <a:gdLst/>
              <a:ahLst/>
              <a:cxnLst/>
              <a:rect l="l" t="t" r="r" b="b"/>
              <a:pathLst>
                <a:path w="1608533" h="313668">
                  <a:moveTo>
                    <a:pt x="54302" y="0"/>
                  </a:moveTo>
                  <a:lnTo>
                    <a:pt x="1554231" y="0"/>
                  </a:lnTo>
                  <a:cubicBezTo>
                    <a:pt x="1584221" y="0"/>
                    <a:pt x="1608533" y="24312"/>
                    <a:pt x="1608533" y="54302"/>
                  </a:cubicBezTo>
                  <a:lnTo>
                    <a:pt x="1608533" y="259365"/>
                  </a:lnTo>
                  <a:cubicBezTo>
                    <a:pt x="1608533" y="289356"/>
                    <a:pt x="1584221" y="313668"/>
                    <a:pt x="1554231" y="313668"/>
                  </a:cubicBezTo>
                  <a:lnTo>
                    <a:pt x="54302" y="313668"/>
                  </a:lnTo>
                  <a:cubicBezTo>
                    <a:pt x="24312" y="313668"/>
                    <a:pt x="0" y="289356"/>
                    <a:pt x="0" y="259365"/>
                  </a:cubicBezTo>
                  <a:lnTo>
                    <a:pt x="0" y="54302"/>
                  </a:lnTo>
                  <a:cubicBezTo>
                    <a:pt x="0" y="24312"/>
                    <a:pt x="24312" y="0"/>
                    <a:pt x="54302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608533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C. Your body is 10% water!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166358" y="3663143"/>
            <a:ext cx="7271100" cy="1417882"/>
            <a:chOff x="0" y="0"/>
            <a:chExt cx="1608533" cy="3136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608533" cy="313668"/>
            </a:xfrm>
            <a:custGeom>
              <a:avLst/>
              <a:gdLst/>
              <a:ahLst/>
              <a:cxnLst/>
              <a:rect l="l" t="t" r="r" b="b"/>
              <a:pathLst>
                <a:path w="1608533" h="313668">
                  <a:moveTo>
                    <a:pt x="54302" y="0"/>
                  </a:moveTo>
                  <a:lnTo>
                    <a:pt x="1554231" y="0"/>
                  </a:lnTo>
                  <a:cubicBezTo>
                    <a:pt x="1584221" y="0"/>
                    <a:pt x="1608533" y="24312"/>
                    <a:pt x="1608533" y="54302"/>
                  </a:cubicBezTo>
                  <a:lnTo>
                    <a:pt x="1608533" y="259365"/>
                  </a:lnTo>
                  <a:cubicBezTo>
                    <a:pt x="1608533" y="289356"/>
                    <a:pt x="1584221" y="313668"/>
                    <a:pt x="1554231" y="313668"/>
                  </a:cubicBezTo>
                  <a:lnTo>
                    <a:pt x="54302" y="313668"/>
                  </a:lnTo>
                  <a:cubicBezTo>
                    <a:pt x="24312" y="313668"/>
                    <a:pt x="0" y="289356"/>
                    <a:pt x="0" y="259365"/>
                  </a:cubicBezTo>
                  <a:lnTo>
                    <a:pt x="0" y="54302"/>
                  </a:lnTo>
                  <a:cubicBezTo>
                    <a:pt x="0" y="24312"/>
                    <a:pt x="24312" y="0"/>
                    <a:pt x="54302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608533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D. You can drink the tap water in most countries </a:t>
              </a:r>
            </a:p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around the world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35297" y="6918160"/>
            <a:ext cx="7271100" cy="1417882"/>
            <a:chOff x="0" y="0"/>
            <a:chExt cx="1608533" cy="31366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08533" cy="313668"/>
            </a:xfrm>
            <a:custGeom>
              <a:avLst/>
              <a:gdLst/>
              <a:ahLst/>
              <a:cxnLst/>
              <a:rect l="l" t="t" r="r" b="b"/>
              <a:pathLst>
                <a:path w="1608533" h="313668">
                  <a:moveTo>
                    <a:pt x="54302" y="0"/>
                  </a:moveTo>
                  <a:lnTo>
                    <a:pt x="1554231" y="0"/>
                  </a:lnTo>
                  <a:cubicBezTo>
                    <a:pt x="1584221" y="0"/>
                    <a:pt x="1608533" y="24312"/>
                    <a:pt x="1608533" y="54302"/>
                  </a:cubicBezTo>
                  <a:lnTo>
                    <a:pt x="1608533" y="259365"/>
                  </a:lnTo>
                  <a:cubicBezTo>
                    <a:pt x="1608533" y="289356"/>
                    <a:pt x="1584221" y="313668"/>
                    <a:pt x="1554231" y="313668"/>
                  </a:cubicBezTo>
                  <a:lnTo>
                    <a:pt x="54302" y="313668"/>
                  </a:lnTo>
                  <a:cubicBezTo>
                    <a:pt x="24312" y="313668"/>
                    <a:pt x="0" y="289356"/>
                    <a:pt x="0" y="259365"/>
                  </a:cubicBezTo>
                  <a:lnTo>
                    <a:pt x="0" y="54302"/>
                  </a:lnTo>
                  <a:cubicBezTo>
                    <a:pt x="0" y="24312"/>
                    <a:pt x="24312" y="0"/>
                    <a:pt x="54302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1608533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G. Our brains don’t work properly when we </a:t>
              </a:r>
            </a:p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get dehydrated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166358" y="6918160"/>
            <a:ext cx="7271100" cy="1417882"/>
            <a:chOff x="0" y="0"/>
            <a:chExt cx="1608533" cy="31366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608533" cy="313668"/>
            </a:xfrm>
            <a:custGeom>
              <a:avLst/>
              <a:gdLst/>
              <a:ahLst/>
              <a:cxnLst/>
              <a:rect l="l" t="t" r="r" b="b"/>
              <a:pathLst>
                <a:path w="1608533" h="313668">
                  <a:moveTo>
                    <a:pt x="54302" y="0"/>
                  </a:moveTo>
                  <a:lnTo>
                    <a:pt x="1554231" y="0"/>
                  </a:lnTo>
                  <a:cubicBezTo>
                    <a:pt x="1584221" y="0"/>
                    <a:pt x="1608533" y="24312"/>
                    <a:pt x="1608533" y="54302"/>
                  </a:cubicBezTo>
                  <a:lnTo>
                    <a:pt x="1608533" y="259365"/>
                  </a:lnTo>
                  <a:cubicBezTo>
                    <a:pt x="1608533" y="289356"/>
                    <a:pt x="1584221" y="313668"/>
                    <a:pt x="1554231" y="313668"/>
                  </a:cubicBezTo>
                  <a:lnTo>
                    <a:pt x="54302" y="313668"/>
                  </a:lnTo>
                  <a:cubicBezTo>
                    <a:pt x="24312" y="313668"/>
                    <a:pt x="0" y="289356"/>
                    <a:pt x="0" y="259365"/>
                  </a:cubicBezTo>
                  <a:lnTo>
                    <a:pt x="0" y="54302"/>
                  </a:lnTo>
                  <a:cubicBezTo>
                    <a:pt x="0" y="24312"/>
                    <a:pt x="24312" y="0"/>
                    <a:pt x="54302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608533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H. Water helps us sweat, which cools us down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635297" y="8545669"/>
            <a:ext cx="7271100" cy="1417882"/>
            <a:chOff x="0" y="0"/>
            <a:chExt cx="1608533" cy="31366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608533" cy="313668"/>
            </a:xfrm>
            <a:custGeom>
              <a:avLst/>
              <a:gdLst/>
              <a:ahLst/>
              <a:cxnLst/>
              <a:rect l="l" t="t" r="r" b="b"/>
              <a:pathLst>
                <a:path w="1608533" h="313668">
                  <a:moveTo>
                    <a:pt x="54302" y="0"/>
                  </a:moveTo>
                  <a:lnTo>
                    <a:pt x="1554231" y="0"/>
                  </a:lnTo>
                  <a:cubicBezTo>
                    <a:pt x="1584221" y="0"/>
                    <a:pt x="1608533" y="24312"/>
                    <a:pt x="1608533" y="54302"/>
                  </a:cubicBezTo>
                  <a:lnTo>
                    <a:pt x="1608533" y="259365"/>
                  </a:lnTo>
                  <a:cubicBezTo>
                    <a:pt x="1608533" y="289356"/>
                    <a:pt x="1584221" y="313668"/>
                    <a:pt x="1554231" y="313668"/>
                  </a:cubicBezTo>
                  <a:lnTo>
                    <a:pt x="54302" y="313668"/>
                  </a:lnTo>
                  <a:cubicBezTo>
                    <a:pt x="24312" y="313668"/>
                    <a:pt x="0" y="289356"/>
                    <a:pt x="0" y="259365"/>
                  </a:cubicBezTo>
                  <a:lnTo>
                    <a:pt x="0" y="54302"/>
                  </a:lnTo>
                  <a:cubicBezTo>
                    <a:pt x="0" y="24312"/>
                    <a:pt x="24312" y="0"/>
                    <a:pt x="54302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1608533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I. You can last 10 days without water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166358" y="8545669"/>
            <a:ext cx="7271100" cy="1417882"/>
            <a:chOff x="0" y="0"/>
            <a:chExt cx="1608533" cy="31366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608533" cy="313668"/>
            </a:xfrm>
            <a:custGeom>
              <a:avLst/>
              <a:gdLst/>
              <a:ahLst/>
              <a:cxnLst/>
              <a:rect l="l" t="t" r="r" b="b"/>
              <a:pathLst>
                <a:path w="1608533" h="313668">
                  <a:moveTo>
                    <a:pt x="54302" y="0"/>
                  </a:moveTo>
                  <a:lnTo>
                    <a:pt x="1554231" y="0"/>
                  </a:lnTo>
                  <a:cubicBezTo>
                    <a:pt x="1584221" y="0"/>
                    <a:pt x="1608533" y="24312"/>
                    <a:pt x="1608533" y="54302"/>
                  </a:cubicBezTo>
                  <a:lnTo>
                    <a:pt x="1608533" y="259365"/>
                  </a:lnTo>
                  <a:cubicBezTo>
                    <a:pt x="1608533" y="289356"/>
                    <a:pt x="1584221" y="313668"/>
                    <a:pt x="1554231" y="313668"/>
                  </a:cubicBezTo>
                  <a:lnTo>
                    <a:pt x="54302" y="313668"/>
                  </a:lnTo>
                  <a:cubicBezTo>
                    <a:pt x="24312" y="313668"/>
                    <a:pt x="0" y="289356"/>
                    <a:pt x="0" y="259365"/>
                  </a:cubicBezTo>
                  <a:lnTo>
                    <a:pt x="0" y="54302"/>
                  </a:lnTo>
                  <a:cubicBezTo>
                    <a:pt x="0" y="24312"/>
                    <a:pt x="24312" y="0"/>
                    <a:pt x="54302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608533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J. Tap water is great, but Coca Cola is cheaper per litre. 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-297135" y="7627101"/>
            <a:ext cx="2040801" cy="2819760"/>
          </a:xfrm>
          <a:custGeom>
            <a:avLst/>
            <a:gdLst/>
            <a:ahLst/>
            <a:cxnLst/>
            <a:rect l="l" t="t" r="r" b="b"/>
            <a:pathLst>
              <a:path w="2040801" h="2819760">
                <a:moveTo>
                  <a:pt x="0" y="0"/>
                </a:moveTo>
                <a:lnTo>
                  <a:pt x="2040801" y="0"/>
                </a:lnTo>
                <a:lnTo>
                  <a:pt x="2040801" y="2819761"/>
                </a:lnTo>
                <a:lnTo>
                  <a:pt x="0" y="2819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97833" cy="10365165"/>
          </a:xfrm>
          <a:custGeom>
            <a:avLst/>
            <a:gdLst/>
            <a:ahLst/>
            <a:cxnLst/>
            <a:rect l="l" t="t" r="r" b="b"/>
            <a:pathLst>
              <a:path w="18497833" h="10365165">
                <a:moveTo>
                  <a:pt x="0" y="0"/>
                </a:moveTo>
                <a:lnTo>
                  <a:pt x="18497833" y="0"/>
                </a:lnTo>
                <a:lnTo>
                  <a:pt x="18497833" y="10365165"/>
                </a:lnTo>
                <a:lnTo>
                  <a:pt x="0" y="103651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804862" y="7471"/>
            <a:ext cx="1576759" cy="2417448"/>
            <a:chOff x="0" y="0"/>
            <a:chExt cx="8575040" cy="13147038"/>
          </a:xfrm>
        </p:grpSpPr>
        <p:sp>
          <p:nvSpPr>
            <p:cNvPr id="4" name="Freeform 4"/>
            <p:cNvSpPr/>
            <p:nvPr/>
          </p:nvSpPr>
          <p:spPr>
            <a:xfrm>
              <a:off x="12700" y="12700"/>
              <a:ext cx="8549640" cy="13121639"/>
            </a:xfrm>
            <a:custGeom>
              <a:avLst/>
              <a:gdLst/>
              <a:ahLst/>
              <a:cxnLst/>
              <a:rect l="l" t="t" r="r" b="b"/>
              <a:pathLst>
                <a:path w="8549640" h="13121639">
                  <a:moveTo>
                    <a:pt x="1424940" y="0"/>
                  </a:moveTo>
                  <a:lnTo>
                    <a:pt x="8549640" y="0"/>
                  </a:lnTo>
                  <a:lnTo>
                    <a:pt x="8549640" y="11695176"/>
                  </a:lnTo>
                  <a:cubicBezTo>
                    <a:pt x="8549640" y="12482957"/>
                    <a:pt x="7911719" y="13121639"/>
                    <a:pt x="7124700" y="13121639"/>
                  </a:cubicBezTo>
                  <a:lnTo>
                    <a:pt x="0" y="13121639"/>
                  </a:lnTo>
                  <a:lnTo>
                    <a:pt x="0" y="1426464"/>
                  </a:lnTo>
                  <a:cubicBezTo>
                    <a:pt x="0" y="638683"/>
                    <a:pt x="637921" y="0"/>
                    <a:pt x="142494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8575040" cy="13147039"/>
            </a:xfrm>
            <a:custGeom>
              <a:avLst/>
              <a:gdLst/>
              <a:ahLst/>
              <a:cxnLst/>
              <a:rect l="l" t="t" r="r" b="b"/>
              <a:pathLst>
                <a:path w="8575040" h="13147039">
                  <a:moveTo>
                    <a:pt x="1437640" y="0"/>
                  </a:moveTo>
                  <a:lnTo>
                    <a:pt x="8562340" y="0"/>
                  </a:lnTo>
                  <a:cubicBezTo>
                    <a:pt x="8569325" y="0"/>
                    <a:pt x="8575040" y="5715"/>
                    <a:pt x="8575040" y="12700"/>
                  </a:cubicBezTo>
                  <a:lnTo>
                    <a:pt x="8575040" y="11707876"/>
                  </a:lnTo>
                  <a:lnTo>
                    <a:pt x="8562340" y="11707876"/>
                  </a:lnTo>
                  <a:lnTo>
                    <a:pt x="8575040" y="11707876"/>
                  </a:lnTo>
                  <a:cubicBezTo>
                    <a:pt x="8575040" y="12502642"/>
                    <a:pt x="7931404" y="13147039"/>
                    <a:pt x="7137400" y="13147039"/>
                  </a:cubicBezTo>
                  <a:lnTo>
                    <a:pt x="7137400" y="13134339"/>
                  </a:lnTo>
                  <a:lnTo>
                    <a:pt x="7137400" y="13147039"/>
                  </a:lnTo>
                  <a:lnTo>
                    <a:pt x="12700" y="13147039"/>
                  </a:lnTo>
                  <a:cubicBezTo>
                    <a:pt x="5715" y="13147039"/>
                    <a:pt x="0" y="13141325"/>
                    <a:pt x="0" y="13134339"/>
                  </a:cubicBezTo>
                  <a:lnTo>
                    <a:pt x="0" y="1439164"/>
                  </a:lnTo>
                  <a:lnTo>
                    <a:pt x="12700" y="1439164"/>
                  </a:lnTo>
                  <a:lnTo>
                    <a:pt x="0" y="1439164"/>
                  </a:lnTo>
                  <a:cubicBezTo>
                    <a:pt x="0" y="644398"/>
                    <a:pt x="643636" y="0"/>
                    <a:pt x="1437640" y="0"/>
                  </a:cubicBezTo>
                  <a:cubicBezTo>
                    <a:pt x="1441577" y="0"/>
                    <a:pt x="1445260" y="1778"/>
                    <a:pt x="1447673" y="4953"/>
                  </a:cubicBezTo>
                  <a:lnTo>
                    <a:pt x="1437640" y="12700"/>
                  </a:lnTo>
                  <a:lnTo>
                    <a:pt x="1437640" y="0"/>
                  </a:lnTo>
                  <a:moveTo>
                    <a:pt x="1437640" y="25400"/>
                  </a:moveTo>
                  <a:cubicBezTo>
                    <a:pt x="1433703" y="25400"/>
                    <a:pt x="1430020" y="23622"/>
                    <a:pt x="1427607" y="20447"/>
                  </a:cubicBezTo>
                  <a:lnTo>
                    <a:pt x="1437640" y="12700"/>
                  </a:lnTo>
                  <a:lnTo>
                    <a:pt x="1437640" y="25400"/>
                  </a:lnTo>
                  <a:cubicBezTo>
                    <a:pt x="657733" y="25400"/>
                    <a:pt x="25400" y="658368"/>
                    <a:pt x="25400" y="1439164"/>
                  </a:cubicBezTo>
                  <a:lnTo>
                    <a:pt x="25400" y="13134339"/>
                  </a:lnTo>
                  <a:lnTo>
                    <a:pt x="12700" y="13134339"/>
                  </a:lnTo>
                  <a:lnTo>
                    <a:pt x="12700" y="13121639"/>
                  </a:lnTo>
                  <a:lnTo>
                    <a:pt x="7137400" y="13121639"/>
                  </a:lnTo>
                  <a:cubicBezTo>
                    <a:pt x="7917307" y="13121639"/>
                    <a:pt x="8549640" y="12488671"/>
                    <a:pt x="8549640" y="11707875"/>
                  </a:cubicBezTo>
                  <a:lnTo>
                    <a:pt x="8549640" y="12700"/>
                  </a:lnTo>
                  <a:lnTo>
                    <a:pt x="8562340" y="12700"/>
                  </a:lnTo>
                  <a:lnTo>
                    <a:pt x="8562340" y="25400"/>
                  </a:lnTo>
                  <a:lnTo>
                    <a:pt x="1437640" y="25400"/>
                  </a:lnTo>
                  <a:close/>
                </a:path>
              </a:pathLst>
            </a:custGeom>
            <a:solidFill>
              <a:srgbClr val="FCFEFF"/>
            </a:solidFill>
          </p:spPr>
        </p:sp>
      </p:grpSp>
      <p:grpSp>
        <p:nvGrpSpPr>
          <p:cNvPr id="6" name="Group 6"/>
          <p:cNvGrpSpPr/>
          <p:nvPr/>
        </p:nvGrpSpPr>
        <p:grpSpPr>
          <a:xfrm rot="5400000">
            <a:off x="15606801" y="-168252"/>
            <a:ext cx="1661314" cy="2547085"/>
            <a:chOff x="0" y="0"/>
            <a:chExt cx="8575040" cy="13147038"/>
          </a:xfrm>
        </p:grpSpPr>
        <p:sp>
          <p:nvSpPr>
            <p:cNvPr id="7" name="Freeform 7"/>
            <p:cNvSpPr/>
            <p:nvPr/>
          </p:nvSpPr>
          <p:spPr>
            <a:xfrm>
              <a:off x="12700" y="12700"/>
              <a:ext cx="8549640" cy="13121639"/>
            </a:xfrm>
            <a:custGeom>
              <a:avLst/>
              <a:gdLst/>
              <a:ahLst/>
              <a:cxnLst/>
              <a:rect l="l" t="t" r="r" b="b"/>
              <a:pathLst>
                <a:path w="8549640" h="13121639">
                  <a:moveTo>
                    <a:pt x="1424940" y="0"/>
                  </a:moveTo>
                  <a:lnTo>
                    <a:pt x="8549640" y="0"/>
                  </a:lnTo>
                  <a:lnTo>
                    <a:pt x="8549640" y="11695176"/>
                  </a:lnTo>
                  <a:cubicBezTo>
                    <a:pt x="8549640" y="12482957"/>
                    <a:pt x="7911719" y="13121639"/>
                    <a:pt x="7124700" y="13121639"/>
                  </a:cubicBezTo>
                  <a:lnTo>
                    <a:pt x="0" y="13121639"/>
                  </a:lnTo>
                  <a:lnTo>
                    <a:pt x="0" y="1426464"/>
                  </a:lnTo>
                  <a:cubicBezTo>
                    <a:pt x="0" y="638683"/>
                    <a:pt x="637921" y="0"/>
                    <a:pt x="142494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8575040" cy="13147039"/>
            </a:xfrm>
            <a:custGeom>
              <a:avLst/>
              <a:gdLst/>
              <a:ahLst/>
              <a:cxnLst/>
              <a:rect l="l" t="t" r="r" b="b"/>
              <a:pathLst>
                <a:path w="8575040" h="13147039">
                  <a:moveTo>
                    <a:pt x="1437640" y="0"/>
                  </a:moveTo>
                  <a:lnTo>
                    <a:pt x="8562340" y="0"/>
                  </a:lnTo>
                  <a:cubicBezTo>
                    <a:pt x="8569325" y="0"/>
                    <a:pt x="8575040" y="5715"/>
                    <a:pt x="8575040" y="12700"/>
                  </a:cubicBezTo>
                  <a:lnTo>
                    <a:pt x="8575040" y="11707876"/>
                  </a:lnTo>
                  <a:lnTo>
                    <a:pt x="8562340" y="11707876"/>
                  </a:lnTo>
                  <a:lnTo>
                    <a:pt x="8575040" y="11707876"/>
                  </a:lnTo>
                  <a:cubicBezTo>
                    <a:pt x="8575040" y="12502642"/>
                    <a:pt x="7931404" y="13147039"/>
                    <a:pt x="7137400" y="13147039"/>
                  </a:cubicBezTo>
                  <a:lnTo>
                    <a:pt x="7137400" y="13134339"/>
                  </a:lnTo>
                  <a:lnTo>
                    <a:pt x="7137400" y="13147039"/>
                  </a:lnTo>
                  <a:lnTo>
                    <a:pt x="12700" y="13147039"/>
                  </a:lnTo>
                  <a:cubicBezTo>
                    <a:pt x="5715" y="13147039"/>
                    <a:pt x="0" y="13141325"/>
                    <a:pt x="0" y="13134339"/>
                  </a:cubicBezTo>
                  <a:lnTo>
                    <a:pt x="0" y="1439164"/>
                  </a:lnTo>
                  <a:lnTo>
                    <a:pt x="12700" y="1439164"/>
                  </a:lnTo>
                  <a:lnTo>
                    <a:pt x="0" y="1439164"/>
                  </a:lnTo>
                  <a:cubicBezTo>
                    <a:pt x="0" y="644398"/>
                    <a:pt x="643636" y="0"/>
                    <a:pt x="1437640" y="0"/>
                  </a:cubicBezTo>
                  <a:cubicBezTo>
                    <a:pt x="1441577" y="0"/>
                    <a:pt x="1445260" y="1778"/>
                    <a:pt x="1447673" y="4953"/>
                  </a:cubicBezTo>
                  <a:lnTo>
                    <a:pt x="1437640" y="12700"/>
                  </a:lnTo>
                  <a:lnTo>
                    <a:pt x="1437640" y="0"/>
                  </a:lnTo>
                  <a:moveTo>
                    <a:pt x="1437640" y="25400"/>
                  </a:moveTo>
                  <a:cubicBezTo>
                    <a:pt x="1433703" y="25400"/>
                    <a:pt x="1430020" y="23622"/>
                    <a:pt x="1427607" y="20447"/>
                  </a:cubicBezTo>
                  <a:lnTo>
                    <a:pt x="1437640" y="12700"/>
                  </a:lnTo>
                  <a:lnTo>
                    <a:pt x="1437640" y="25400"/>
                  </a:lnTo>
                  <a:cubicBezTo>
                    <a:pt x="657733" y="25400"/>
                    <a:pt x="25400" y="658368"/>
                    <a:pt x="25400" y="1439164"/>
                  </a:cubicBezTo>
                  <a:lnTo>
                    <a:pt x="25400" y="13134339"/>
                  </a:lnTo>
                  <a:lnTo>
                    <a:pt x="12700" y="13134339"/>
                  </a:lnTo>
                  <a:lnTo>
                    <a:pt x="12700" y="13121639"/>
                  </a:lnTo>
                  <a:lnTo>
                    <a:pt x="7137400" y="13121639"/>
                  </a:lnTo>
                  <a:cubicBezTo>
                    <a:pt x="7917307" y="13121639"/>
                    <a:pt x="8549640" y="12488671"/>
                    <a:pt x="8549640" y="11707875"/>
                  </a:cubicBezTo>
                  <a:lnTo>
                    <a:pt x="8549640" y="12700"/>
                  </a:lnTo>
                  <a:lnTo>
                    <a:pt x="8562340" y="12700"/>
                  </a:lnTo>
                  <a:lnTo>
                    <a:pt x="8562340" y="25400"/>
                  </a:lnTo>
                  <a:lnTo>
                    <a:pt x="1437640" y="25400"/>
                  </a:lnTo>
                  <a:close/>
                </a:path>
              </a:pathLst>
            </a:custGeom>
            <a:solidFill>
              <a:srgbClr val="FCFEFF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84518" y="2348402"/>
            <a:ext cx="8491192" cy="1329022"/>
            <a:chOff x="0" y="0"/>
            <a:chExt cx="2004041" cy="3136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04041" cy="313668"/>
            </a:xfrm>
            <a:custGeom>
              <a:avLst/>
              <a:gdLst/>
              <a:ahLst/>
              <a:cxnLst/>
              <a:rect l="l" t="t" r="r" b="b"/>
              <a:pathLst>
                <a:path w="2004041" h="313668">
                  <a:moveTo>
                    <a:pt x="46500" y="0"/>
                  </a:moveTo>
                  <a:lnTo>
                    <a:pt x="1957541" y="0"/>
                  </a:lnTo>
                  <a:cubicBezTo>
                    <a:pt x="1983222" y="0"/>
                    <a:pt x="2004041" y="20819"/>
                    <a:pt x="2004041" y="46500"/>
                  </a:cubicBezTo>
                  <a:lnTo>
                    <a:pt x="2004041" y="267168"/>
                  </a:lnTo>
                  <a:cubicBezTo>
                    <a:pt x="2004041" y="292849"/>
                    <a:pt x="1983222" y="313668"/>
                    <a:pt x="1957541" y="313668"/>
                  </a:cubicBezTo>
                  <a:lnTo>
                    <a:pt x="46500" y="313668"/>
                  </a:lnTo>
                  <a:cubicBezTo>
                    <a:pt x="20819" y="313668"/>
                    <a:pt x="0" y="292849"/>
                    <a:pt x="0" y="267168"/>
                  </a:cubicBezTo>
                  <a:lnTo>
                    <a:pt x="0" y="46500"/>
                  </a:lnTo>
                  <a:cubicBezTo>
                    <a:pt x="0" y="20819"/>
                    <a:pt x="20819" y="0"/>
                    <a:pt x="46500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004041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 dirty="0">
                  <a:solidFill>
                    <a:srgbClr val="582D2A"/>
                  </a:solidFill>
                  <a:latin typeface="Barlow Bold"/>
                </a:rPr>
                <a:t>A. Water is the best fluid to drink for good health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80621" y="702926"/>
            <a:ext cx="1825243" cy="880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31"/>
              </a:lnSpc>
              <a:spcBef>
                <a:spcPct val="0"/>
              </a:spcBef>
            </a:pPr>
            <a:r>
              <a:rPr lang="en-US" sz="6325">
                <a:solidFill>
                  <a:srgbClr val="1488D6"/>
                </a:solidFill>
                <a:latin typeface="Bree Serif"/>
              </a:rPr>
              <a:t>True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507712" y="626336"/>
            <a:ext cx="2008723" cy="880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31"/>
              </a:lnSpc>
              <a:spcBef>
                <a:spcPct val="0"/>
              </a:spcBef>
            </a:pPr>
            <a:r>
              <a:rPr lang="en-US" sz="6325">
                <a:solidFill>
                  <a:srgbClr val="1488D6"/>
                </a:solidFill>
                <a:latin typeface="Bree Serif"/>
              </a:rPr>
              <a:t>False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84518" y="3907831"/>
            <a:ext cx="8491192" cy="1329022"/>
            <a:chOff x="0" y="0"/>
            <a:chExt cx="2004041" cy="3136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04041" cy="313668"/>
            </a:xfrm>
            <a:custGeom>
              <a:avLst/>
              <a:gdLst/>
              <a:ahLst/>
              <a:cxnLst/>
              <a:rect l="l" t="t" r="r" b="b"/>
              <a:pathLst>
                <a:path w="2004041" h="313668">
                  <a:moveTo>
                    <a:pt x="46500" y="0"/>
                  </a:moveTo>
                  <a:lnTo>
                    <a:pt x="1957541" y="0"/>
                  </a:lnTo>
                  <a:cubicBezTo>
                    <a:pt x="1983222" y="0"/>
                    <a:pt x="2004041" y="20819"/>
                    <a:pt x="2004041" y="46500"/>
                  </a:cubicBezTo>
                  <a:lnTo>
                    <a:pt x="2004041" y="267168"/>
                  </a:lnTo>
                  <a:cubicBezTo>
                    <a:pt x="2004041" y="292849"/>
                    <a:pt x="1983222" y="313668"/>
                    <a:pt x="1957541" y="313668"/>
                  </a:cubicBezTo>
                  <a:lnTo>
                    <a:pt x="46500" y="313668"/>
                  </a:lnTo>
                  <a:cubicBezTo>
                    <a:pt x="20819" y="313668"/>
                    <a:pt x="0" y="292849"/>
                    <a:pt x="0" y="267168"/>
                  </a:cubicBezTo>
                  <a:lnTo>
                    <a:pt x="0" y="46500"/>
                  </a:lnTo>
                  <a:cubicBezTo>
                    <a:pt x="0" y="20819"/>
                    <a:pt x="20819" y="0"/>
                    <a:pt x="46500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004041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B. The colour of your wee can show you if you </a:t>
              </a:r>
            </a:p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have drunk enough water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84518" y="5468017"/>
            <a:ext cx="8491192" cy="1329022"/>
            <a:chOff x="0" y="0"/>
            <a:chExt cx="2004041" cy="3136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04041" cy="313668"/>
            </a:xfrm>
            <a:custGeom>
              <a:avLst/>
              <a:gdLst/>
              <a:ahLst/>
              <a:cxnLst/>
              <a:rect l="l" t="t" r="r" b="b"/>
              <a:pathLst>
                <a:path w="2004041" h="313668">
                  <a:moveTo>
                    <a:pt x="46500" y="0"/>
                  </a:moveTo>
                  <a:lnTo>
                    <a:pt x="1957541" y="0"/>
                  </a:lnTo>
                  <a:cubicBezTo>
                    <a:pt x="1983222" y="0"/>
                    <a:pt x="2004041" y="20819"/>
                    <a:pt x="2004041" y="46500"/>
                  </a:cubicBezTo>
                  <a:lnTo>
                    <a:pt x="2004041" y="267168"/>
                  </a:lnTo>
                  <a:cubicBezTo>
                    <a:pt x="2004041" y="292849"/>
                    <a:pt x="1983222" y="313668"/>
                    <a:pt x="1957541" y="313668"/>
                  </a:cubicBezTo>
                  <a:lnTo>
                    <a:pt x="46500" y="313668"/>
                  </a:lnTo>
                  <a:cubicBezTo>
                    <a:pt x="20819" y="313668"/>
                    <a:pt x="0" y="292849"/>
                    <a:pt x="0" y="267168"/>
                  </a:cubicBezTo>
                  <a:lnTo>
                    <a:pt x="0" y="46500"/>
                  </a:lnTo>
                  <a:cubicBezTo>
                    <a:pt x="0" y="20819"/>
                    <a:pt x="20819" y="0"/>
                    <a:pt x="46500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004041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F. In Australia, tap water is the best choice to stay hydrated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06290" y="5365346"/>
            <a:ext cx="8231319" cy="1589464"/>
            <a:chOff x="0" y="0"/>
            <a:chExt cx="2165158" cy="41809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65158" cy="418091"/>
            </a:xfrm>
            <a:custGeom>
              <a:avLst/>
              <a:gdLst/>
              <a:ahLst/>
              <a:cxnLst/>
              <a:rect l="l" t="t" r="r" b="b"/>
              <a:pathLst>
                <a:path w="2165158" h="418091">
                  <a:moveTo>
                    <a:pt x="47968" y="0"/>
                  </a:moveTo>
                  <a:lnTo>
                    <a:pt x="2117190" y="0"/>
                  </a:lnTo>
                  <a:cubicBezTo>
                    <a:pt x="2129912" y="0"/>
                    <a:pt x="2142113" y="5054"/>
                    <a:pt x="2151109" y="14049"/>
                  </a:cubicBezTo>
                  <a:cubicBezTo>
                    <a:pt x="2160104" y="23045"/>
                    <a:pt x="2165158" y="35246"/>
                    <a:pt x="2165158" y="47968"/>
                  </a:cubicBezTo>
                  <a:lnTo>
                    <a:pt x="2165158" y="370123"/>
                  </a:lnTo>
                  <a:cubicBezTo>
                    <a:pt x="2165158" y="382845"/>
                    <a:pt x="2160104" y="395046"/>
                    <a:pt x="2151109" y="404042"/>
                  </a:cubicBezTo>
                  <a:cubicBezTo>
                    <a:pt x="2142113" y="413037"/>
                    <a:pt x="2129912" y="418091"/>
                    <a:pt x="2117190" y="418091"/>
                  </a:cubicBezTo>
                  <a:lnTo>
                    <a:pt x="47968" y="418091"/>
                  </a:lnTo>
                  <a:cubicBezTo>
                    <a:pt x="35246" y="418091"/>
                    <a:pt x="23045" y="413037"/>
                    <a:pt x="14049" y="404042"/>
                  </a:cubicBezTo>
                  <a:cubicBezTo>
                    <a:pt x="5054" y="395046"/>
                    <a:pt x="0" y="382845"/>
                    <a:pt x="0" y="370123"/>
                  </a:cubicBezTo>
                  <a:lnTo>
                    <a:pt x="0" y="47968"/>
                  </a:lnTo>
                  <a:cubicBezTo>
                    <a:pt x="0" y="35246"/>
                    <a:pt x="5054" y="23045"/>
                    <a:pt x="14049" y="14049"/>
                  </a:cubicBezTo>
                  <a:cubicBezTo>
                    <a:pt x="23045" y="5054"/>
                    <a:pt x="35246" y="0"/>
                    <a:pt x="47968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165158" cy="4657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 dirty="0">
                  <a:solidFill>
                    <a:srgbClr val="582D2A"/>
                  </a:solidFill>
                  <a:latin typeface="Barlow Bold"/>
                </a:rPr>
                <a:t>E. You can actually get all the water you need from food. </a:t>
              </a:r>
              <a:r>
                <a:rPr lang="en-US" sz="2199" dirty="0">
                  <a:solidFill>
                    <a:srgbClr val="D6620F"/>
                  </a:solidFill>
                  <a:latin typeface="Barlow Bold"/>
                </a:rPr>
                <a:t>No. The best you can do is perhaps 50%, even eating foods with high water content. 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332898" y="2348402"/>
            <a:ext cx="8378103" cy="1329022"/>
            <a:chOff x="0" y="0"/>
            <a:chExt cx="2203768" cy="34958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03768" cy="349585"/>
            </a:xfrm>
            <a:custGeom>
              <a:avLst/>
              <a:gdLst/>
              <a:ahLst/>
              <a:cxnLst/>
              <a:rect l="l" t="t" r="r" b="b"/>
              <a:pathLst>
                <a:path w="2203768" h="349585">
                  <a:moveTo>
                    <a:pt x="47127" y="0"/>
                  </a:moveTo>
                  <a:lnTo>
                    <a:pt x="2156641" y="0"/>
                  </a:lnTo>
                  <a:cubicBezTo>
                    <a:pt x="2182668" y="0"/>
                    <a:pt x="2203768" y="21100"/>
                    <a:pt x="2203768" y="47127"/>
                  </a:cubicBezTo>
                  <a:lnTo>
                    <a:pt x="2203768" y="302457"/>
                  </a:lnTo>
                  <a:cubicBezTo>
                    <a:pt x="2203768" y="314956"/>
                    <a:pt x="2198803" y="326943"/>
                    <a:pt x="2189965" y="335781"/>
                  </a:cubicBezTo>
                  <a:cubicBezTo>
                    <a:pt x="2181127" y="344619"/>
                    <a:pt x="2169140" y="349585"/>
                    <a:pt x="2156641" y="349585"/>
                  </a:cubicBezTo>
                  <a:lnTo>
                    <a:pt x="47127" y="349585"/>
                  </a:lnTo>
                  <a:cubicBezTo>
                    <a:pt x="21100" y="349585"/>
                    <a:pt x="0" y="328485"/>
                    <a:pt x="0" y="302457"/>
                  </a:cubicBezTo>
                  <a:lnTo>
                    <a:pt x="0" y="47127"/>
                  </a:lnTo>
                  <a:cubicBezTo>
                    <a:pt x="0" y="34628"/>
                    <a:pt x="4965" y="22641"/>
                    <a:pt x="13803" y="13803"/>
                  </a:cubicBezTo>
                  <a:cubicBezTo>
                    <a:pt x="22641" y="4965"/>
                    <a:pt x="34628" y="0"/>
                    <a:pt x="47127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203768" cy="3972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C. Your body is 10% water! </a:t>
              </a:r>
            </a:p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D6620F"/>
                  </a:solidFill>
                  <a:latin typeface="Barlow Bold"/>
                </a:rPr>
                <a:t>No - it is actually closer to 60%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06290" y="3855350"/>
            <a:ext cx="8304711" cy="1329022"/>
            <a:chOff x="0" y="0"/>
            <a:chExt cx="2184463" cy="34958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84463" cy="349585"/>
            </a:xfrm>
            <a:custGeom>
              <a:avLst/>
              <a:gdLst/>
              <a:ahLst/>
              <a:cxnLst/>
              <a:rect l="l" t="t" r="r" b="b"/>
              <a:pathLst>
                <a:path w="2184463" h="349585">
                  <a:moveTo>
                    <a:pt x="47544" y="0"/>
                  </a:moveTo>
                  <a:lnTo>
                    <a:pt x="2136919" y="0"/>
                  </a:lnTo>
                  <a:cubicBezTo>
                    <a:pt x="2149529" y="0"/>
                    <a:pt x="2161622" y="5009"/>
                    <a:pt x="2170538" y="13925"/>
                  </a:cubicBezTo>
                  <a:cubicBezTo>
                    <a:pt x="2179454" y="22841"/>
                    <a:pt x="2184463" y="34934"/>
                    <a:pt x="2184463" y="47544"/>
                  </a:cubicBezTo>
                  <a:lnTo>
                    <a:pt x="2184463" y="302041"/>
                  </a:lnTo>
                  <a:cubicBezTo>
                    <a:pt x="2184463" y="314650"/>
                    <a:pt x="2179454" y="326743"/>
                    <a:pt x="2170538" y="335659"/>
                  </a:cubicBezTo>
                  <a:cubicBezTo>
                    <a:pt x="2161622" y="344576"/>
                    <a:pt x="2149529" y="349585"/>
                    <a:pt x="2136919" y="349585"/>
                  </a:cubicBezTo>
                  <a:lnTo>
                    <a:pt x="47544" y="349585"/>
                  </a:lnTo>
                  <a:cubicBezTo>
                    <a:pt x="34934" y="349585"/>
                    <a:pt x="22841" y="344576"/>
                    <a:pt x="13925" y="335659"/>
                  </a:cubicBezTo>
                  <a:cubicBezTo>
                    <a:pt x="5009" y="326743"/>
                    <a:pt x="0" y="314650"/>
                    <a:pt x="0" y="302041"/>
                  </a:cubicBezTo>
                  <a:lnTo>
                    <a:pt x="0" y="47544"/>
                  </a:lnTo>
                  <a:cubicBezTo>
                    <a:pt x="0" y="34934"/>
                    <a:pt x="5009" y="22841"/>
                    <a:pt x="13925" y="13925"/>
                  </a:cubicBezTo>
                  <a:cubicBezTo>
                    <a:pt x="22841" y="5009"/>
                    <a:pt x="34934" y="0"/>
                    <a:pt x="47544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2184463" cy="3972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 dirty="0">
                  <a:solidFill>
                    <a:srgbClr val="582D2A"/>
                  </a:solidFill>
                  <a:latin typeface="Barlow Bold"/>
                </a:rPr>
                <a:t>D. You can drink the tap water in most countries around the world.</a:t>
              </a:r>
              <a:r>
                <a:rPr lang="en-US" sz="2099" dirty="0">
                  <a:solidFill>
                    <a:srgbClr val="D6620F"/>
                  </a:solidFill>
                  <a:latin typeface="Barlow Bold"/>
                </a:rPr>
                <a:t> No. We are lucky. Only 50 out of the 195 countries have </a:t>
              </a:r>
            </a:p>
            <a:p>
              <a:pPr algn="ctr">
                <a:lnSpc>
                  <a:spcPts val="2939"/>
                </a:lnSpc>
                <a:spcBef>
                  <a:spcPct val="0"/>
                </a:spcBef>
              </a:pPr>
              <a:r>
                <a:rPr lang="en-US" sz="2099" dirty="0">
                  <a:solidFill>
                    <a:srgbClr val="D6620F"/>
                  </a:solidFill>
                  <a:latin typeface="Barlow Bold"/>
                </a:rPr>
                <a:t>drinkable tap water.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84518" y="7028202"/>
            <a:ext cx="8491192" cy="1329022"/>
            <a:chOff x="0" y="0"/>
            <a:chExt cx="2004041" cy="3136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004041" cy="313668"/>
            </a:xfrm>
            <a:custGeom>
              <a:avLst/>
              <a:gdLst/>
              <a:ahLst/>
              <a:cxnLst/>
              <a:rect l="l" t="t" r="r" b="b"/>
              <a:pathLst>
                <a:path w="2004041" h="313668">
                  <a:moveTo>
                    <a:pt x="46500" y="0"/>
                  </a:moveTo>
                  <a:lnTo>
                    <a:pt x="1957541" y="0"/>
                  </a:lnTo>
                  <a:cubicBezTo>
                    <a:pt x="1983222" y="0"/>
                    <a:pt x="2004041" y="20819"/>
                    <a:pt x="2004041" y="46500"/>
                  </a:cubicBezTo>
                  <a:lnTo>
                    <a:pt x="2004041" y="267168"/>
                  </a:lnTo>
                  <a:cubicBezTo>
                    <a:pt x="2004041" y="292849"/>
                    <a:pt x="1983222" y="313668"/>
                    <a:pt x="1957541" y="313668"/>
                  </a:cubicBezTo>
                  <a:lnTo>
                    <a:pt x="46500" y="313668"/>
                  </a:lnTo>
                  <a:cubicBezTo>
                    <a:pt x="20819" y="313668"/>
                    <a:pt x="0" y="292849"/>
                    <a:pt x="0" y="267168"/>
                  </a:cubicBezTo>
                  <a:lnTo>
                    <a:pt x="0" y="46500"/>
                  </a:lnTo>
                  <a:cubicBezTo>
                    <a:pt x="0" y="20819"/>
                    <a:pt x="20819" y="0"/>
                    <a:pt x="46500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2004041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G. Our brains don’t work properly when we get dehydrated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84518" y="8588387"/>
            <a:ext cx="8491192" cy="1329022"/>
            <a:chOff x="0" y="0"/>
            <a:chExt cx="2004041" cy="31366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004041" cy="313668"/>
            </a:xfrm>
            <a:custGeom>
              <a:avLst/>
              <a:gdLst/>
              <a:ahLst/>
              <a:cxnLst/>
              <a:rect l="l" t="t" r="r" b="b"/>
              <a:pathLst>
                <a:path w="2004041" h="313668">
                  <a:moveTo>
                    <a:pt x="46500" y="0"/>
                  </a:moveTo>
                  <a:lnTo>
                    <a:pt x="1957541" y="0"/>
                  </a:lnTo>
                  <a:cubicBezTo>
                    <a:pt x="1983222" y="0"/>
                    <a:pt x="2004041" y="20819"/>
                    <a:pt x="2004041" y="46500"/>
                  </a:cubicBezTo>
                  <a:lnTo>
                    <a:pt x="2004041" y="267168"/>
                  </a:lnTo>
                  <a:cubicBezTo>
                    <a:pt x="2004041" y="292849"/>
                    <a:pt x="1983222" y="313668"/>
                    <a:pt x="1957541" y="313668"/>
                  </a:cubicBezTo>
                  <a:lnTo>
                    <a:pt x="46500" y="313668"/>
                  </a:lnTo>
                  <a:cubicBezTo>
                    <a:pt x="20819" y="313668"/>
                    <a:pt x="0" y="292849"/>
                    <a:pt x="0" y="267168"/>
                  </a:cubicBezTo>
                  <a:lnTo>
                    <a:pt x="0" y="46500"/>
                  </a:lnTo>
                  <a:cubicBezTo>
                    <a:pt x="0" y="20819"/>
                    <a:pt x="20819" y="0"/>
                    <a:pt x="46500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2004041" cy="361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582D2A"/>
                  </a:solidFill>
                  <a:latin typeface="Barlow Bold"/>
                </a:rPr>
                <a:t>H. Water helps us sweat, which cools us down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406290" y="7135785"/>
            <a:ext cx="8304711" cy="1221439"/>
            <a:chOff x="0" y="0"/>
            <a:chExt cx="2378411" cy="3498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378411" cy="349811"/>
            </a:xfrm>
            <a:custGeom>
              <a:avLst/>
              <a:gdLst/>
              <a:ahLst/>
              <a:cxnLst/>
              <a:rect l="l" t="t" r="r" b="b"/>
              <a:pathLst>
                <a:path w="2378411" h="349811">
                  <a:moveTo>
                    <a:pt x="47544" y="0"/>
                  </a:moveTo>
                  <a:lnTo>
                    <a:pt x="2330868" y="0"/>
                  </a:lnTo>
                  <a:cubicBezTo>
                    <a:pt x="2343477" y="0"/>
                    <a:pt x="2355570" y="5009"/>
                    <a:pt x="2364486" y="13925"/>
                  </a:cubicBezTo>
                  <a:cubicBezTo>
                    <a:pt x="2373402" y="22841"/>
                    <a:pt x="2378411" y="34934"/>
                    <a:pt x="2378411" y="47544"/>
                  </a:cubicBezTo>
                  <a:lnTo>
                    <a:pt x="2378411" y="302268"/>
                  </a:lnTo>
                  <a:cubicBezTo>
                    <a:pt x="2378411" y="328525"/>
                    <a:pt x="2357125" y="349811"/>
                    <a:pt x="2330868" y="349811"/>
                  </a:cubicBezTo>
                  <a:lnTo>
                    <a:pt x="47544" y="349811"/>
                  </a:lnTo>
                  <a:cubicBezTo>
                    <a:pt x="34934" y="349811"/>
                    <a:pt x="22841" y="344802"/>
                    <a:pt x="13925" y="335886"/>
                  </a:cubicBezTo>
                  <a:cubicBezTo>
                    <a:pt x="5009" y="326970"/>
                    <a:pt x="0" y="314877"/>
                    <a:pt x="0" y="302268"/>
                  </a:cubicBezTo>
                  <a:lnTo>
                    <a:pt x="0" y="47544"/>
                  </a:lnTo>
                  <a:cubicBezTo>
                    <a:pt x="0" y="34934"/>
                    <a:pt x="5009" y="22841"/>
                    <a:pt x="13925" y="13925"/>
                  </a:cubicBezTo>
                  <a:cubicBezTo>
                    <a:pt x="22841" y="5009"/>
                    <a:pt x="34934" y="0"/>
                    <a:pt x="47544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2378411" cy="3974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 dirty="0">
                  <a:solidFill>
                    <a:srgbClr val="582D2A"/>
                  </a:solidFill>
                  <a:latin typeface="Barlow Bold"/>
                </a:rPr>
                <a:t>I. You can last 10 days without water. </a:t>
              </a:r>
              <a:r>
                <a:rPr lang="en-US" sz="2199" dirty="0">
                  <a:solidFill>
                    <a:srgbClr val="D6620F"/>
                  </a:solidFill>
                  <a:latin typeface="Barlow Bold"/>
                </a:rPr>
                <a:t>Nope. You’d only last 3-5 days.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369594" y="8588387"/>
            <a:ext cx="8304711" cy="1267501"/>
            <a:chOff x="0" y="0"/>
            <a:chExt cx="2378411" cy="36300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378411" cy="363003"/>
            </a:xfrm>
            <a:custGeom>
              <a:avLst/>
              <a:gdLst/>
              <a:ahLst/>
              <a:cxnLst/>
              <a:rect l="l" t="t" r="r" b="b"/>
              <a:pathLst>
                <a:path w="2378411" h="363003">
                  <a:moveTo>
                    <a:pt x="47544" y="0"/>
                  </a:moveTo>
                  <a:lnTo>
                    <a:pt x="2330868" y="0"/>
                  </a:lnTo>
                  <a:cubicBezTo>
                    <a:pt x="2343477" y="0"/>
                    <a:pt x="2355570" y="5009"/>
                    <a:pt x="2364486" y="13925"/>
                  </a:cubicBezTo>
                  <a:cubicBezTo>
                    <a:pt x="2373402" y="22841"/>
                    <a:pt x="2378411" y="34934"/>
                    <a:pt x="2378411" y="47544"/>
                  </a:cubicBezTo>
                  <a:lnTo>
                    <a:pt x="2378411" y="315460"/>
                  </a:lnTo>
                  <a:cubicBezTo>
                    <a:pt x="2378411" y="341717"/>
                    <a:pt x="2357125" y="363003"/>
                    <a:pt x="2330868" y="363003"/>
                  </a:cubicBezTo>
                  <a:lnTo>
                    <a:pt x="47544" y="363003"/>
                  </a:lnTo>
                  <a:cubicBezTo>
                    <a:pt x="34934" y="363003"/>
                    <a:pt x="22841" y="357994"/>
                    <a:pt x="13925" y="349078"/>
                  </a:cubicBezTo>
                  <a:cubicBezTo>
                    <a:pt x="5009" y="340162"/>
                    <a:pt x="0" y="328069"/>
                    <a:pt x="0" y="315460"/>
                  </a:cubicBezTo>
                  <a:lnTo>
                    <a:pt x="0" y="47544"/>
                  </a:lnTo>
                  <a:cubicBezTo>
                    <a:pt x="0" y="34934"/>
                    <a:pt x="5009" y="22841"/>
                    <a:pt x="13925" y="13925"/>
                  </a:cubicBezTo>
                  <a:cubicBezTo>
                    <a:pt x="22841" y="5009"/>
                    <a:pt x="34934" y="0"/>
                    <a:pt x="47544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2378411" cy="4106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dirty="0">
                  <a:solidFill>
                    <a:srgbClr val="582D2A"/>
                  </a:solidFill>
                  <a:latin typeface="Barlow Bold"/>
                </a:rPr>
                <a:t>J. Tap water is great, but Coca Cola is cheaper per </a:t>
              </a:r>
              <a:r>
                <a:rPr lang="en-US" sz="2199" dirty="0" err="1">
                  <a:solidFill>
                    <a:srgbClr val="582D2A"/>
                  </a:solidFill>
                  <a:latin typeface="Barlow Bold"/>
                </a:rPr>
                <a:t>litre</a:t>
              </a:r>
              <a:r>
                <a:rPr lang="en-US" sz="2199" dirty="0">
                  <a:solidFill>
                    <a:srgbClr val="582D2A"/>
                  </a:solidFill>
                  <a:latin typeface="Barlow Bold"/>
                </a:rPr>
                <a:t>. </a:t>
              </a:r>
              <a:r>
                <a:rPr lang="en-US" sz="2199" dirty="0">
                  <a:solidFill>
                    <a:srgbClr val="D6620F"/>
                  </a:solidFill>
                  <a:latin typeface="Barlow Bold"/>
                </a:rPr>
                <a:t>No way! Tap water is </a:t>
              </a:r>
              <a:r>
                <a:rPr lang="en-US" sz="2199" u="sng" dirty="0">
                  <a:solidFill>
                    <a:srgbClr val="D6620F"/>
                  </a:solidFill>
                  <a:latin typeface="Barlow Bold"/>
                </a:rPr>
                <a:t>$2.47</a:t>
              </a:r>
              <a:r>
                <a:rPr lang="en-US" sz="2199" dirty="0">
                  <a:solidFill>
                    <a:srgbClr val="D6620F"/>
                  </a:solidFill>
                  <a:latin typeface="Barlow Bold"/>
                </a:rPr>
                <a:t> for 1,000 </a:t>
              </a:r>
              <a:r>
                <a:rPr lang="en-US" sz="2199" dirty="0" err="1">
                  <a:solidFill>
                    <a:srgbClr val="D6620F"/>
                  </a:solidFill>
                  <a:latin typeface="Barlow Bold"/>
                </a:rPr>
                <a:t>litres</a:t>
              </a:r>
              <a:r>
                <a:rPr lang="en-US" sz="2199" dirty="0">
                  <a:solidFill>
                    <a:srgbClr val="D6620F"/>
                  </a:solidFill>
                  <a:latin typeface="Barlow Bold"/>
                </a:rPr>
                <a:t>. 1,000 </a:t>
              </a:r>
              <a:r>
                <a:rPr lang="en-US" sz="2199" dirty="0" err="1">
                  <a:solidFill>
                    <a:srgbClr val="D6620F"/>
                  </a:solidFill>
                  <a:latin typeface="Barlow Bold"/>
                </a:rPr>
                <a:t>Litres</a:t>
              </a:r>
              <a:r>
                <a:rPr lang="en-US" sz="2199" dirty="0">
                  <a:solidFill>
                    <a:srgbClr val="D6620F"/>
                  </a:solidFill>
                  <a:latin typeface="Barlow Bold"/>
                </a:rPr>
                <a:t> </a:t>
              </a:r>
            </a:p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 dirty="0">
                  <a:solidFill>
                    <a:srgbClr val="D6620F"/>
                  </a:solidFill>
                  <a:latin typeface="Barlow Bold"/>
                </a:rPr>
                <a:t>of Coca Cola would cost $2,840!  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-447559" y="7692713"/>
            <a:ext cx="2040801" cy="2819760"/>
          </a:xfrm>
          <a:custGeom>
            <a:avLst/>
            <a:gdLst/>
            <a:ahLst/>
            <a:cxnLst/>
            <a:rect l="l" t="t" r="r" b="b"/>
            <a:pathLst>
              <a:path w="2040801" h="2819760">
                <a:moveTo>
                  <a:pt x="0" y="0"/>
                </a:moveTo>
                <a:lnTo>
                  <a:pt x="2040801" y="0"/>
                </a:lnTo>
                <a:lnTo>
                  <a:pt x="2040801" y="2819760"/>
                </a:lnTo>
                <a:lnTo>
                  <a:pt x="0" y="28197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9525"/>
            <a:ext cx="18497833" cy="10365165"/>
          </a:xfrm>
          <a:custGeom>
            <a:avLst/>
            <a:gdLst/>
            <a:ahLst/>
            <a:cxnLst/>
            <a:rect l="l" t="t" r="r" b="b"/>
            <a:pathLst>
              <a:path w="18497833" h="10365165">
                <a:moveTo>
                  <a:pt x="0" y="0"/>
                </a:moveTo>
                <a:lnTo>
                  <a:pt x="18497833" y="0"/>
                </a:lnTo>
                <a:lnTo>
                  <a:pt x="18497833" y="10365165"/>
                </a:lnTo>
                <a:lnTo>
                  <a:pt x="0" y="103651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8313783" y="5176839"/>
            <a:ext cx="4346743" cy="4339180"/>
          </a:xfrm>
          <a:custGeom>
            <a:avLst/>
            <a:gdLst/>
            <a:ahLst/>
            <a:cxnLst/>
            <a:rect l="l" t="t" r="r" b="b"/>
            <a:pathLst>
              <a:path w="4346743" h="4339180">
                <a:moveTo>
                  <a:pt x="0" y="0"/>
                </a:moveTo>
                <a:lnTo>
                  <a:pt x="4346743" y="0"/>
                </a:lnTo>
                <a:lnTo>
                  <a:pt x="4346743" y="4339180"/>
                </a:lnTo>
                <a:lnTo>
                  <a:pt x="0" y="43391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3591" b="-58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782683" y="1361931"/>
            <a:ext cx="8265374" cy="9209331"/>
          </a:xfrm>
          <a:custGeom>
            <a:avLst/>
            <a:gdLst/>
            <a:ahLst/>
            <a:cxnLst/>
            <a:rect l="l" t="t" r="r" b="b"/>
            <a:pathLst>
              <a:path w="8265374" h="9209331">
                <a:moveTo>
                  <a:pt x="0" y="0"/>
                </a:moveTo>
                <a:lnTo>
                  <a:pt x="8265375" y="0"/>
                </a:lnTo>
                <a:lnTo>
                  <a:pt x="8265375" y="9209330"/>
                </a:lnTo>
                <a:lnTo>
                  <a:pt x="0" y="92093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5364099" y="5176839"/>
            <a:ext cx="4346743" cy="4339180"/>
          </a:xfrm>
          <a:custGeom>
            <a:avLst/>
            <a:gdLst/>
            <a:ahLst/>
            <a:cxnLst/>
            <a:rect l="l" t="t" r="r" b="b"/>
            <a:pathLst>
              <a:path w="4346743" h="4339180">
                <a:moveTo>
                  <a:pt x="0" y="0"/>
                </a:moveTo>
                <a:lnTo>
                  <a:pt x="4346743" y="0"/>
                </a:lnTo>
                <a:lnTo>
                  <a:pt x="4346743" y="4339180"/>
                </a:lnTo>
                <a:lnTo>
                  <a:pt x="0" y="43391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3591" b="-585"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031573" y="491256"/>
            <a:ext cx="4346743" cy="4325871"/>
          </a:xfrm>
          <a:custGeom>
            <a:avLst/>
            <a:gdLst/>
            <a:ahLst/>
            <a:cxnLst/>
            <a:rect l="l" t="t" r="r" b="b"/>
            <a:pathLst>
              <a:path w="4346743" h="4325871">
                <a:moveTo>
                  <a:pt x="0" y="0"/>
                </a:moveTo>
                <a:lnTo>
                  <a:pt x="4346743" y="0"/>
                </a:lnTo>
                <a:lnTo>
                  <a:pt x="4346743" y="4325871"/>
                </a:lnTo>
                <a:lnTo>
                  <a:pt x="0" y="43258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52229"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1024919" y="5176839"/>
            <a:ext cx="4346743" cy="4339180"/>
          </a:xfrm>
          <a:custGeom>
            <a:avLst/>
            <a:gdLst/>
            <a:ahLst/>
            <a:cxnLst/>
            <a:rect l="l" t="t" r="r" b="b"/>
            <a:pathLst>
              <a:path w="4346743" h="4339180">
                <a:moveTo>
                  <a:pt x="0" y="0"/>
                </a:moveTo>
                <a:lnTo>
                  <a:pt x="4346742" y="0"/>
                </a:lnTo>
                <a:lnTo>
                  <a:pt x="4346742" y="4339180"/>
                </a:lnTo>
                <a:lnTo>
                  <a:pt x="0" y="43391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3591" b="-585"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3773275" y="5176839"/>
            <a:ext cx="4346743" cy="4339180"/>
          </a:xfrm>
          <a:custGeom>
            <a:avLst/>
            <a:gdLst/>
            <a:ahLst/>
            <a:cxnLst/>
            <a:rect l="l" t="t" r="r" b="b"/>
            <a:pathLst>
              <a:path w="4346743" h="4339180">
                <a:moveTo>
                  <a:pt x="0" y="0"/>
                </a:moveTo>
                <a:lnTo>
                  <a:pt x="4346743" y="0"/>
                </a:lnTo>
                <a:lnTo>
                  <a:pt x="4346743" y="4339180"/>
                </a:lnTo>
                <a:lnTo>
                  <a:pt x="0" y="43391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3591" b="-585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061417" y="1022569"/>
            <a:ext cx="7865913" cy="276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25"/>
              </a:lnSpc>
            </a:pPr>
            <a:r>
              <a:rPr lang="en-US" sz="6568" spc="-249">
                <a:solidFill>
                  <a:srgbClr val="FFFFFF"/>
                </a:solidFill>
                <a:latin typeface="Barlow Medium"/>
              </a:rPr>
              <a:t>Your body needs water to survive and work properly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0953" y="800436"/>
            <a:ext cx="3867983" cy="3526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39"/>
              </a:lnSpc>
              <a:spcBef>
                <a:spcPct val="0"/>
              </a:spcBef>
            </a:pPr>
            <a:r>
              <a:rPr lang="en-US" sz="6425">
                <a:solidFill>
                  <a:srgbClr val="1488D6"/>
                </a:solidFill>
                <a:latin typeface="Bree Serif"/>
              </a:rPr>
              <a:t>Why does your body need water?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55803" y="6516691"/>
            <a:ext cx="9951739" cy="1266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spc="-171">
                <a:solidFill>
                  <a:srgbClr val="018FD0"/>
                </a:solidFill>
                <a:latin typeface="Barlow"/>
              </a:rPr>
              <a:t>Water helps move </a:t>
            </a:r>
            <a:r>
              <a:rPr lang="en-US" sz="4500" spc="-171">
                <a:solidFill>
                  <a:srgbClr val="018FD0"/>
                </a:solidFill>
                <a:latin typeface="Barlow Bold"/>
              </a:rPr>
              <a:t>nutrients </a:t>
            </a:r>
            <a:r>
              <a:rPr lang="en-US" sz="4500" spc="-171">
                <a:solidFill>
                  <a:srgbClr val="018FD0"/>
                </a:solidFill>
                <a:latin typeface="Barlow"/>
              </a:rPr>
              <a:t>around our bodies.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55803" y="7992991"/>
            <a:ext cx="9235081" cy="1266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spc="-171">
                <a:solidFill>
                  <a:srgbClr val="018FD0"/>
                </a:solidFill>
                <a:latin typeface="Barlow"/>
              </a:rPr>
              <a:t>Water lets us control our body </a:t>
            </a:r>
            <a:r>
              <a:rPr lang="en-US" sz="4500" spc="-171">
                <a:solidFill>
                  <a:srgbClr val="018FD0"/>
                </a:solidFill>
                <a:latin typeface="Barlow Bold"/>
              </a:rPr>
              <a:t>temperature.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55803" y="5671340"/>
            <a:ext cx="10051047" cy="638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spc="-171">
                <a:solidFill>
                  <a:srgbClr val="018FD0"/>
                </a:solidFill>
                <a:latin typeface="Barlow"/>
              </a:rPr>
              <a:t>Water is essential for </a:t>
            </a:r>
            <a:r>
              <a:rPr lang="en-US" sz="4500" spc="-171">
                <a:solidFill>
                  <a:srgbClr val="018FD0"/>
                </a:solidFill>
                <a:latin typeface="Barlow Bold"/>
              </a:rPr>
              <a:t>digestion</a:t>
            </a:r>
            <a:r>
              <a:rPr lang="en-US" sz="4500" spc="-171">
                <a:solidFill>
                  <a:srgbClr val="018FD0"/>
                </a:solidFill>
                <a:latin typeface="Barlow"/>
              </a:rPr>
              <a:t> of food.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7665" y="796394"/>
            <a:ext cx="16256709" cy="1036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1"/>
              </a:lnSpc>
            </a:pPr>
            <a:r>
              <a:rPr lang="en-US" sz="7399">
                <a:solidFill>
                  <a:srgbClr val="ED9205"/>
                </a:solidFill>
                <a:latin typeface="Bree Serif"/>
              </a:rPr>
              <a:t>Mind map!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03533" y="4618803"/>
            <a:ext cx="6948175" cy="2264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14"/>
              </a:lnSpc>
            </a:pPr>
            <a:r>
              <a:rPr lang="en-US" sz="5476">
                <a:solidFill>
                  <a:srgbClr val="ED9205"/>
                </a:solidFill>
                <a:latin typeface="Barlow"/>
              </a:rPr>
              <a:t>How do you know that you need to drink water?</a:t>
            </a:r>
          </a:p>
        </p:txBody>
      </p:sp>
      <p:sp>
        <p:nvSpPr>
          <p:cNvPr id="4" name="Freeform 4"/>
          <p:cNvSpPr/>
          <p:nvPr/>
        </p:nvSpPr>
        <p:spPr>
          <a:xfrm>
            <a:off x="10973064" y="338281"/>
            <a:ext cx="6994435" cy="10637925"/>
          </a:xfrm>
          <a:custGeom>
            <a:avLst/>
            <a:gdLst/>
            <a:ahLst/>
            <a:cxnLst/>
            <a:rect l="l" t="t" r="r" b="b"/>
            <a:pathLst>
              <a:path w="6994435" h="10637925">
                <a:moveTo>
                  <a:pt x="0" y="0"/>
                </a:moveTo>
                <a:lnTo>
                  <a:pt x="6994435" y="0"/>
                </a:lnTo>
                <a:lnTo>
                  <a:pt x="6994435" y="10637924"/>
                </a:lnTo>
                <a:lnTo>
                  <a:pt x="0" y="106379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74536" y="2583398"/>
            <a:ext cx="10267542" cy="6147691"/>
          </a:xfrm>
          <a:custGeom>
            <a:avLst/>
            <a:gdLst/>
            <a:ahLst/>
            <a:cxnLst/>
            <a:rect l="l" t="t" r="r" b="b"/>
            <a:pathLst>
              <a:path w="10267542" h="6147691">
                <a:moveTo>
                  <a:pt x="0" y="0"/>
                </a:moveTo>
                <a:lnTo>
                  <a:pt x="10267543" y="0"/>
                </a:lnTo>
                <a:lnTo>
                  <a:pt x="10267543" y="6147691"/>
                </a:lnTo>
                <a:lnTo>
                  <a:pt x="0" y="61476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97833" cy="10365165"/>
          </a:xfrm>
          <a:custGeom>
            <a:avLst/>
            <a:gdLst/>
            <a:ahLst/>
            <a:cxnLst/>
            <a:rect l="l" t="t" r="r" b="b"/>
            <a:pathLst>
              <a:path w="18497833" h="10365165">
                <a:moveTo>
                  <a:pt x="0" y="0"/>
                </a:moveTo>
                <a:lnTo>
                  <a:pt x="18497833" y="0"/>
                </a:lnTo>
                <a:lnTo>
                  <a:pt x="18497833" y="10365165"/>
                </a:lnTo>
                <a:lnTo>
                  <a:pt x="0" y="103651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3050413" y="-1809960"/>
            <a:ext cx="9174170" cy="14065610"/>
            <a:chOff x="0" y="0"/>
            <a:chExt cx="8575040" cy="13147038"/>
          </a:xfrm>
        </p:grpSpPr>
        <p:sp>
          <p:nvSpPr>
            <p:cNvPr id="4" name="Freeform 4"/>
            <p:cNvSpPr/>
            <p:nvPr/>
          </p:nvSpPr>
          <p:spPr>
            <a:xfrm>
              <a:off x="12700" y="12700"/>
              <a:ext cx="8549640" cy="13121639"/>
            </a:xfrm>
            <a:custGeom>
              <a:avLst/>
              <a:gdLst/>
              <a:ahLst/>
              <a:cxnLst/>
              <a:rect l="l" t="t" r="r" b="b"/>
              <a:pathLst>
                <a:path w="8549640" h="13121639">
                  <a:moveTo>
                    <a:pt x="1424940" y="0"/>
                  </a:moveTo>
                  <a:lnTo>
                    <a:pt x="8549640" y="0"/>
                  </a:lnTo>
                  <a:lnTo>
                    <a:pt x="8549640" y="11695176"/>
                  </a:lnTo>
                  <a:cubicBezTo>
                    <a:pt x="8549640" y="12482957"/>
                    <a:pt x="7911719" y="13121639"/>
                    <a:pt x="7124700" y="13121639"/>
                  </a:cubicBezTo>
                  <a:lnTo>
                    <a:pt x="0" y="13121639"/>
                  </a:lnTo>
                  <a:lnTo>
                    <a:pt x="0" y="1426464"/>
                  </a:lnTo>
                  <a:cubicBezTo>
                    <a:pt x="0" y="638683"/>
                    <a:pt x="637921" y="0"/>
                    <a:pt x="142494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8575040" cy="13147039"/>
            </a:xfrm>
            <a:custGeom>
              <a:avLst/>
              <a:gdLst/>
              <a:ahLst/>
              <a:cxnLst/>
              <a:rect l="l" t="t" r="r" b="b"/>
              <a:pathLst>
                <a:path w="8575040" h="13147039">
                  <a:moveTo>
                    <a:pt x="1437640" y="0"/>
                  </a:moveTo>
                  <a:lnTo>
                    <a:pt x="8562340" y="0"/>
                  </a:lnTo>
                  <a:cubicBezTo>
                    <a:pt x="8569325" y="0"/>
                    <a:pt x="8575040" y="5715"/>
                    <a:pt x="8575040" y="12700"/>
                  </a:cubicBezTo>
                  <a:lnTo>
                    <a:pt x="8575040" y="11707876"/>
                  </a:lnTo>
                  <a:lnTo>
                    <a:pt x="8562340" y="11707876"/>
                  </a:lnTo>
                  <a:lnTo>
                    <a:pt x="8575040" y="11707876"/>
                  </a:lnTo>
                  <a:cubicBezTo>
                    <a:pt x="8575040" y="12502642"/>
                    <a:pt x="7931404" y="13147039"/>
                    <a:pt x="7137400" y="13147039"/>
                  </a:cubicBezTo>
                  <a:lnTo>
                    <a:pt x="7137400" y="13134339"/>
                  </a:lnTo>
                  <a:lnTo>
                    <a:pt x="7137400" y="13147039"/>
                  </a:lnTo>
                  <a:lnTo>
                    <a:pt x="12700" y="13147039"/>
                  </a:lnTo>
                  <a:cubicBezTo>
                    <a:pt x="5715" y="13147039"/>
                    <a:pt x="0" y="13141325"/>
                    <a:pt x="0" y="13134339"/>
                  </a:cubicBezTo>
                  <a:lnTo>
                    <a:pt x="0" y="1439164"/>
                  </a:lnTo>
                  <a:lnTo>
                    <a:pt x="12700" y="1439164"/>
                  </a:lnTo>
                  <a:lnTo>
                    <a:pt x="0" y="1439164"/>
                  </a:lnTo>
                  <a:cubicBezTo>
                    <a:pt x="0" y="644398"/>
                    <a:pt x="643636" y="0"/>
                    <a:pt x="1437640" y="0"/>
                  </a:cubicBezTo>
                  <a:cubicBezTo>
                    <a:pt x="1441577" y="0"/>
                    <a:pt x="1445260" y="1778"/>
                    <a:pt x="1447673" y="4953"/>
                  </a:cubicBezTo>
                  <a:lnTo>
                    <a:pt x="1437640" y="12700"/>
                  </a:lnTo>
                  <a:lnTo>
                    <a:pt x="1437640" y="0"/>
                  </a:lnTo>
                  <a:moveTo>
                    <a:pt x="1437640" y="25400"/>
                  </a:moveTo>
                  <a:cubicBezTo>
                    <a:pt x="1433703" y="25400"/>
                    <a:pt x="1430020" y="23622"/>
                    <a:pt x="1427607" y="20447"/>
                  </a:cubicBezTo>
                  <a:lnTo>
                    <a:pt x="1437640" y="12700"/>
                  </a:lnTo>
                  <a:lnTo>
                    <a:pt x="1437640" y="25400"/>
                  </a:lnTo>
                  <a:cubicBezTo>
                    <a:pt x="657733" y="25400"/>
                    <a:pt x="25400" y="658368"/>
                    <a:pt x="25400" y="1439164"/>
                  </a:cubicBezTo>
                  <a:lnTo>
                    <a:pt x="25400" y="13134339"/>
                  </a:lnTo>
                  <a:lnTo>
                    <a:pt x="12700" y="13134339"/>
                  </a:lnTo>
                  <a:lnTo>
                    <a:pt x="12700" y="13121639"/>
                  </a:lnTo>
                  <a:lnTo>
                    <a:pt x="7137400" y="13121639"/>
                  </a:lnTo>
                  <a:cubicBezTo>
                    <a:pt x="7917307" y="13121639"/>
                    <a:pt x="8549640" y="12488671"/>
                    <a:pt x="8549640" y="11707875"/>
                  </a:cubicBezTo>
                  <a:lnTo>
                    <a:pt x="8549640" y="12700"/>
                  </a:lnTo>
                  <a:lnTo>
                    <a:pt x="8562340" y="12700"/>
                  </a:lnTo>
                  <a:lnTo>
                    <a:pt x="8562340" y="25400"/>
                  </a:lnTo>
                  <a:lnTo>
                    <a:pt x="1437640" y="25400"/>
                  </a:lnTo>
                  <a:close/>
                </a:path>
              </a:pathLst>
            </a:custGeom>
            <a:solidFill>
              <a:srgbClr val="FCFE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871506" y="787211"/>
            <a:ext cx="7586504" cy="880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31"/>
              </a:lnSpc>
              <a:spcBef>
                <a:spcPct val="0"/>
              </a:spcBef>
            </a:pPr>
            <a:r>
              <a:rPr lang="en-US" sz="6325">
                <a:solidFill>
                  <a:srgbClr val="1488D6"/>
                </a:solidFill>
                <a:latin typeface="Bree Serif"/>
              </a:rPr>
              <a:t>Dehydration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1506" y="1942205"/>
            <a:ext cx="12278087" cy="6392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58"/>
              </a:lnSpc>
            </a:pPr>
            <a:r>
              <a:rPr lang="en-US" sz="5184">
                <a:solidFill>
                  <a:srgbClr val="248BCB"/>
                </a:solidFill>
                <a:latin typeface="Barlow"/>
              </a:rPr>
              <a:t>Dehydration occurs when the body loses more fluids than it takes in...</a:t>
            </a:r>
          </a:p>
          <a:p>
            <a:pPr>
              <a:lnSpc>
                <a:spcPts val="7258"/>
              </a:lnSpc>
            </a:pPr>
            <a:r>
              <a:rPr lang="en-US" sz="5184">
                <a:solidFill>
                  <a:srgbClr val="248BCB"/>
                </a:solidFill>
                <a:latin typeface="Barlow Bold"/>
              </a:rPr>
              <a:t>Dehydration causes:</a:t>
            </a:r>
          </a:p>
          <a:p>
            <a:pPr marL="1119319" lvl="1" indent="-559659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248BCB"/>
                </a:solidFill>
                <a:latin typeface="Barlow"/>
              </a:rPr>
              <a:t>Tiredness.</a:t>
            </a:r>
          </a:p>
          <a:p>
            <a:pPr marL="1119319" lvl="1" indent="-559659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248BCB"/>
                </a:solidFill>
                <a:latin typeface="Barlow"/>
              </a:rPr>
              <a:t>Dizziness.</a:t>
            </a:r>
          </a:p>
          <a:p>
            <a:pPr marL="1119319" lvl="1" indent="-559659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248BCB"/>
                </a:solidFill>
                <a:latin typeface="Barlow"/>
              </a:rPr>
              <a:t>Foggy brain; can’t concentrate.</a:t>
            </a:r>
          </a:p>
          <a:p>
            <a:pPr marL="1119319" lvl="1" indent="-559659" algn="l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248BCB"/>
                </a:solidFill>
                <a:latin typeface="Barlow"/>
              </a:rPr>
              <a:t>A range of other impacts.</a:t>
            </a:r>
          </a:p>
        </p:txBody>
      </p:sp>
      <p:sp>
        <p:nvSpPr>
          <p:cNvPr id="8" name="Freeform 8"/>
          <p:cNvSpPr/>
          <p:nvPr/>
        </p:nvSpPr>
        <p:spPr>
          <a:xfrm>
            <a:off x="11878812" y="-219544"/>
            <a:ext cx="8297524" cy="12619808"/>
          </a:xfrm>
          <a:custGeom>
            <a:avLst/>
            <a:gdLst/>
            <a:ahLst/>
            <a:cxnLst/>
            <a:rect l="l" t="t" r="r" b="b"/>
            <a:pathLst>
              <a:path w="8297524" h="12619808">
                <a:moveTo>
                  <a:pt x="0" y="0"/>
                </a:moveTo>
                <a:lnTo>
                  <a:pt x="8297524" y="0"/>
                </a:lnTo>
                <a:lnTo>
                  <a:pt x="8297524" y="12619808"/>
                </a:lnTo>
                <a:lnTo>
                  <a:pt x="0" y="12619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476014" y="6948086"/>
            <a:ext cx="1524438" cy="2393368"/>
          </a:xfrm>
          <a:custGeom>
            <a:avLst/>
            <a:gdLst/>
            <a:ahLst/>
            <a:cxnLst/>
            <a:rect l="l" t="t" r="r" b="b"/>
            <a:pathLst>
              <a:path w="1524438" h="2393368">
                <a:moveTo>
                  <a:pt x="0" y="0"/>
                </a:moveTo>
                <a:lnTo>
                  <a:pt x="1524438" y="0"/>
                </a:lnTo>
                <a:lnTo>
                  <a:pt x="1524438" y="2393369"/>
                </a:lnTo>
                <a:lnTo>
                  <a:pt x="0" y="23933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919869" y="2040259"/>
            <a:ext cx="8457137" cy="5528854"/>
          </a:xfrm>
          <a:custGeom>
            <a:avLst/>
            <a:gdLst/>
            <a:ahLst/>
            <a:cxnLst/>
            <a:rect l="l" t="t" r="r" b="b"/>
            <a:pathLst>
              <a:path w="8457137" h="5528854">
                <a:moveTo>
                  <a:pt x="0" y="0"/>
                </a:moveTo>
                <a:lnTo>
                  <a:pt x="8457137" y="0"/>
                </a:lnTo>
                <a:lnTo>
                  <a:pt x="8457137" y="5528853"/>
                </a:lnTo>
                <a:lnTo>
                  <a:pt x="0" y="55288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26869" y="1201755"/>
            <a:ext cx="5931249" cy="5931249"/>
          </a:xfrm>
          <a:custGeom>
            <a:avLst/>
            <a:gdLst/>
            <a:ahLst/>
            <a:cxnLst/>
            <a:rect l="l" t="t" r="r" b="b"/>
            <a:pathLst>
              <a:path w="5931249" h="5931249">
                <a:moveTo>
                  <a:pt x="0" y="0"/>
                </a:moveTo>
                <a:lnTo>
                  <a:pt x="5931248" y="0"/>
                </a:lnTo>
                <a:lnTo>
                  <a:pt x="5931248" y="5931248"/>
                </a:lnTo>
                <a:lnTo>
                  <a:pt x="0" y="59312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44640" y="5143500"/>
            <a:ext cx="3389719" cy="4217379"/>
          </a:xfrm>
          <a:custGeom>
            <a:avLst/>
            <a:gdLst/>
            <a:ahLst/>
            <a:cxnLst/>
            <a:rect l="l" t="t" r="r" b="b"/>
            <a:pathLst>
              <a:path w="3389719" h="4217379">
                <a:moveTo>
                  <a:pt x="0" y="0"/>
                </a:moveTo>
                <a:lnTo>
                  <a:pt x="3389718" y="0"/>
                </a:lnTo>
                <a:lnTo>
                  <a:pt x="3389718" y="4217379"/>
                </a:lnTo>
                <a:lnTo>
                  <a:pt x="0" y="42173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858995" y="3145880"/>
            <a:ext cx="8949879" cy="525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2805" lvl="1" indent="-416402" algn="l">
              <a:lnSpc>
                <a:spcPts val="5199"/>
              </a:lnSpc>
              <a:buFont typeface="Arial"/>
              <a:buChar char="•"/>
            </a:pPr>
            <a:r>
              <a:rPr lang="en-US" sz="4601">
                <a:solidFill>
                  <a:srgbClr val="248BCB"/>
                </a:solidFill>
                <a:latin typeface="Barlow"/>
              </a:rPr>
              <a:t>We’ve learnt about what happens when we get </a:t>
            </a:r>
            <a:r>
              <a:rPr lang="en-US" sz="4601">
                <a:solidFill>
                  <a:srgbClr val="248BCB"/>
                </a:solidFill>
                <a:latin typeface="Barlow Bold"/>
              </a:rPr>
              <a:t>dehydrated</a:t>
            </a:r>
            <a:r>
              <a:rPr lang="en-US" sz="4601">
                <a:solidFill>
                  <a:srgbClr val="248BCB"/>
                </a:solidFill>
                <a:latin typeface="Barlow"/>
              </a:rPr>
              <a:t>, and that </a:t>
            </a:r>
            <a:r>
              <a:rPr lang="en-US" sz="4601">
                <a:solidFill>
                  <a:srgbClr val="248BCB"/>
                </a:solidFill>
                <a:latin typeface="Barlow Bold"/>
              </a:rPr>
              <a:t>tap water</a:t>
            </a:r>
            <a:r>
              <a:rPr lang="en-US" sz="4601">
                <a:solidFill>
                  <a:srgbClr val="248BCB"/>
                </a:solidFill>
                <a:latin typeface="Barlow"/>
              </a:rPr>
              <a:t> keeps us </a:t>
            </a:r>
            <a:r>
              <a:rPr lang="en-US" sz="4601">
                <a:solidFill>
                  <a:srgbClr val="248BCB"/>
                </a:solidFill>
                <a:latin typeface="Barlow Bold"/>
              </a:rPr>
              <a:t>healthy</a:t>
            </a:r>
            <a:r>
              <a:rPr lang="en-US" sz="4601">
                <a:solidFill>
                  <a:srgbClr val="248BCB"/>
                </a:solidFill>
                <a:latin typeface="Barlow"/>
              </a:rPr>
              <a:t> and </a:t>
            </a:r>
            <a:r>
              <a:rPr lang="en-US" sz="4601">
                <a:solidFill>
                  <a:srgbClr val="248BCB"/>
                </a:solidFill>
                <a:latin typeface="Barlow Bold"/>
              </a:rPr>
              <a:t>hydrated</a:t>
            </a:r>
            <a:r>
              <a:rPr lang="en-US" sz="4601">
                <a:solidFill>
                  <a:srgbClr val="248BCB"/>
                </a:solidFill>
                <a:latin typeface="Barlow"/>
              </a:rPr>
              <a:t>. </a:t>
            </a:r>
          </a:p>
          <a:p>
            <a:pPr algn="l">
              <a:lnSpc>
                <a:spcPts val="5199"/>
              </a:lnSpc>
            </a:pPr>
            <a:endParaRPr lang="en-US" sz="4601">
              <a:solidFill>
                <a:srgbClr val="248BCB"/>
              </a:solidFill>
              <a:latin typeface="Barlow"/>
            </a:endParaRPr>
          </a:p>
          <a:p>
            <a:pPr marL="832805" lvl="1" indent="-416402" algn="l">
              <a:lnSpc>
                <a:spcPts val="5199"/>
              </a:lnSpc>
              <a:buFont typeface="Arial"/>
              <a:buChar char="•"/>
            </a:pPr>
            <a:r>
              <a:rPr lang="en-US" sz="4601">
                <a:solidFill>
                  <a:srgbClr val="248BCB"/>
                </a:solidFill>
                <a:latin typeface="Barlow"/>
              </a:rPr>
              <a:t>But why don't we just drink things like energy drinks and chocolate milk?</a:t>
            </a:r>
          </a:p>
        </p:txBody>
      </p:sp>
      <p:sp>
        <p:nvSpPr>
          <p:cNvPr id="6" name="Freeform 6"/>
          <p:cNvSpPr/>
          <p:nvPr/>
        </p:nvSpPr>
        <p:spPr>
          <a:xfrm>
            <a:off x="3019123" y="5250313"/>
            <a:ext cx="3843718" cy="4782230"/>
          </a:xfrm>
          <a:custGeom>
            <a:avLst/>
            <a:gdLst/>
            <a:ahLst/>
            <a:cxnLst/>
            <a:rect l="l" t="t" r="r" b="b"/>
            <a:pathLst>
              <a:path w="3843718" h="4782230">
                <a:moveTo>
                  <a:pt x="0" y="0"/>
                </a:moveTo>
                <a:lnTo>
                  <a:pt x="3843718" y="0"/>
                </a:lnTo>
                <a:lnTo>
                  <a:pt x="3843718" y="4782230"/>
                </a:lnTo>
                <a:lnTo>
                  <a:pt x="0" y="47822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247396" y="718992"/>
            <a:ext cx="15732273" cy="1678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60"/>
              </a:lnSpc>
            </a:pPr>
            <a:r>
              <a:rPr lang="en-US" sz="12000">
                <a:solidFill>
                  <a:srgbClr val="248BCB"/>
                </a:solidFill>
                <a:latin typeface="Bree Serif"/>
              </a:rPr>
              <a:t>Sugary drinks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919869" y="2040259"/>
            <a:ext cx="8457137" cy="5528854"/>
          </a:xfrm>
          <a:custGeom>
            <a:avLst/>
            <a:gdLst/>
            <a:ahLst/>
            <a:cxnLst/>
            <a:rect l="l" t="t" r="r" b="b"/>
            <a:pathLst>
              <a:path w="8457137" h="5528854">
                <a:moveTo>
                  <a:pt x="0" y="0"/>
                </a:moveTo>
                <a:lnTo>
                  <a:pt x="8457137" y="0"/>
                </a:lnTo>
                <a:lnTo>
                  <a:pt x="8457137" y="5528853"/>
                </a:lnTo>
                <a:lnTo>
                  <a:pt x="0" y="55288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265166" y="8595313"/>
            <a:ext cx="1065752" cy="1325974"/>
          </a:xfrm>
          <a:custGeom>
            <a:avLst/>
            <a:gdLst/>
            <a:ahLst/>
            <a:cxnLst/>
            <a:rect l="l" t="t" r="r" b="b"/>
            <a:pathLst>
              <a:path w="1065752" h="1325974">
                <a:moveTo>
                  <a:pt x="0" y="0"/>
                </a:moveTo>
                <a:lnTo>
                  <a:pt x="1065751" y="0"/>
                </a:lnTo>
                <a:lnTo>
                  <a:pt x="1065751" y="1325974"/>
                </a:lnTo>
                <a:lnTo>
                  <a:pt x="0" y="13259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513297" y="7230782"/>
            <a:ext cx="1027264" cy="2497906"/>
          </a:xfrm>
          <a:custGeom>
            <a:avLst/>
            <a:gdLst/>
            <a:ahLst/>
            <a:cxnLst/>
            <a:rect l="l" t="t" r="r" b="b"/>
            <a:pathLst>
              <a:path w="1027264" h="2497906">
                <a:moveTo>
                  <a:pt x="0" y="0"/>
                </a:moveTo>
                <a:lnTo>
                  <a:pt x="1027264" y="0"/>
                </a:lnTo>
                <a:lnTo>
                  <a:pt x="1027264" y="2497906"/>
                </a:lnTo>
                <a:lnTo>
                  <a:pt x="0" y="24979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972631" y="8479735"/>
            <a:ext cx="746003" cy="1441552"/>
          </a:xfrm>
          <a:custGeom>
            <a:avLst/>
            <a:gdLst/>
            <a:ahLst/>
            <a:cxnLst/>
            <a:rect l="l" t="t" r="r" b="b"/>
            <a:pathLst>
              <a:path w="746003" h="1441552">
                <a:moveTo>
                  <a:pt x="0" y="0"/>
                </a:moveTo>
                <a:lnTo>
                  <a:pt x="746004" y="0"/>
                </a:lnTo>
                <a:lnTo>
                  <a:pt x="746004" y="1441552"/>
                </a:lnTo>
                <a:lnTo>
                  <a:pt x="0" y="14415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37530" y="8699310"/>
            <a:ext cx="1143365" cy="1422538"/>
          </a:xfrm>
          <a:custGeom>
            <a:avLst/>
            <a:gdLst/>
            <a:ahLst/>
            <a:cxnLst/>
            <a:rect l="l" t="t" r="r" b="b"/>
            <a:pathLst>
              <a:path w="1143365" h="1422538">
                <a:moveTo>
                  <a:pt x="0" y="0"/>
                </a:moveTo>
                <a:lnTo>
                  <a:pt x="1143365" y="0"/>
                </a:lnTo>
                <a:lnTo>
                  <a:pt x="1143365" y="1422538"/>
                </a:lnTo>
                <a:lnTo>
                  <a:pt x="0" y="14225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513297" y="8845448"/>
            <a:ext cx="746003" cy="1441552"/>
          </a:xfrm>
          <a:custGeom>
            <a:avLst/>
            <a:gdLst/>
            <a:ahLst/>
            <a:cxnLst/>
            <a:rect l="l" t="t" r="r" b="b"/>
            <a:pathLst>
              <a:path w="746003" h="1441552">
                <a:moveTo>
                  <a:pt x="0" y="0"/>
                </a:moveTo>
                <a:lnTo>
                  <a:pt x="746003" y="0"/>
                </a:lnTo>
                <a:lnTo>
                  <a:pt x="746003" y="1441552"/>
                </a:lnTo>
                <a:lnTo>
                  <a:pt x="0" y="14415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356920">
            <a:off x="6076212" y="2178683"/>
            <a:ext cx="1238763" cy="916685"/>
          </a:xfrm>
          <a:custGeom>
            <a:avLst/>
            <a:gdLst/>
            <a:ahLst/>
            <a:cxnLst/>
            <a:rect l="l" t="t" r="r" b="b"/>
            <a:pathLst>
              <a:path w="1238763" h="916685">
                <a:moveTo>
                  <a:pt x="0" y="0"/>
                </a:moveTo>
                <a:lnTo>
                  <a:pt x="1238764" y="0"/>
                </a:lnTo>
                <a:lnTo>
                  <a:pt x="1238764" y="916685"/>
                </a:lnTo>
                <a:lnTo>
                  <a:pt x="0" y="9166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247396" y="2604645"/>
            <a:ext cx="10440680" cy="1099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  <a:spcBef>
                <a:spcPct val="0"/>
              </a:spcBef>
            </a:pPr>
            <a:r>
              <a:rPr lang="en-US" sz="3200" dirty="0">
                <a:solidFill>
                  <a:srgbClr val="248BCB"/>
                </a:solidFill>
                <a:latin typeface="Barlow"/>
              </a:rPr>
              <a:t>...full of empty calories. This means </a:t>
            </a:r>
            <a:r>
              <a:rPr lang="en-US" sz="3200" dirty="0">
                <a:solidFill>
                  <a:srgbClr val="248BCB"/>
                </a:solidFill>
                <a:latin typeface="Barlow Bold"/>
              </a:rPr>
              <a:t>energy without nutrients</a:t>
            </a:r>
            <a:r>
              <a:rPr lang="en-US" sz="3200" dirty="0">
                <a:solidFill>
                  <a:srgbClr val="248BCB"/>
                </a:solidFill>
                <a:latin typeface="Barlow"/>
              </a:rPr>
              <a:t>.</a:t>
            </a:r>
          </a:p>
        </p:txBody>
      </p:sp>
      <p:sp>
        <p:nvSpPr>
          <p:cNvPr id="10" name="Freeform 10"/>
          <p:cNvSpPr/>
          <p:nvPr/>
        </p:nvSpPr>
        <p:spPr>
          <a:xfrm rot="-4356920">
            <a:off x="6076212" y="3704759"/>
            <a:ext cx="1238763" cy="916685"/>
          </a:xfrm>
          <a:custGeom>
            <a:avLst/>
            <a:gdLst/>
            <a:ahLst/>
            <a:cxnLst/>
            <a:rect l="l" t="t" r="r" b="b"/>
            <a:pathLst>
              <a:path w="1238763" h="916685">
                <a:moveTo>
                  <a:pt x="0" y="0"/>
                </a:moveTo>
                <a:lnTo>
                  <a:pt x="1238764" y="0"/>
                </a:lnTo>
                <a:lnTo>
                  <a:pt x="1238764" y="916684"/>
                </a:lnTo>
                <a:lnTo>
                  <a:pt x="0" y="9166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356920">
            <a:off x="6076212" y="5227502"/>
            <a:ext cx="1238763" cy="916685"/>
          </a:xfrm>
          <a:custGeom>
            <a:avLst/>
            <a:gdLst/>
            <a:ahLst/>
            <a:cxnLst/>
            <a:rect l="l" t="t" r="r" b="b"/>
            <a:pathLst>
              <a:path w="1238763" h="916685">
                <a:moveTo>
                  <a:pt x="0" y="0"/>
                </a:moveTo>
                <a:lnTo>
                  <a:pt x="1238764" y="0"/>
                </a:lnTo>
                <a:lnTo>
                  <a:pt x="1238764" y="916685"/>
                </a:lnTo>
                <a:lnTo>
                  <a:pt x="0" y="9166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4356920">
            <a:off x="6076212" y="6750246"/>
            <a:ext cx="1238763" cy="916685"/>
          </a:xfrm>
          <a:custGeom>
            <a:avLst/>
            <a:gdLst/>
            <a:ahLst/>
            <a:cxnLst/>
            <a:rect l="l" t="t" r="r" b="b"/>
            <a:pathLst>
              <a:path w="1238763" h="916685">
                <a:moveTo>
                  <a:pt x="0" y="0"/>
                </a:moveTo>
                <a:lnTo>
                  <a:pt x="1238764" y="0"/>
                </a:lnTo>
                <a:lnTo>
                  <a:pt x="1238764" y="916685"/>
                </a:lnTo>
                <a:lnTo>
                  <a:pt x="0" y="9166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562406" y="395761"/>
            <a:ext cx="15732273" cy="1294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44"/>
              </a:lnSpc>
            </a:pPr>
            <a:r>
              <a:rPr lang="en-US" sz="9300">
                <a:solidFill>
                  <a:srgbClr val="248BCB"/>
                </a:solidFill>
                <a:latin typeface="Bree Serif"/>
              </a:rPr>
              <a:t>Sugary drinks are...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47396" y="4105951"/>
            <a:ext cx="10011904" cy="537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248BCB"/>
                </a:solidFill>
                <a:latin typeface="Barlow"/>
              </a:rPr>
              <a:t>...bad for your </a:t>
            </a:r>
            <a:r>
              <a:rPr lang="en-US" sz="3200" dirty="0">
                <a:solidFill>
                  <a:srgbClr val="248BCB"/>
                </a:solidFill>
                <a:latin typeface="Barlow Bold"/>
              </a:rPr>
              <a:t>teeth</a:t>
            </a:r>
            <a:r>
              <a:rPr lang="en-US" sz="3200" dirty="0">
                <a:solidFill>
                  <a:srgbClr val="248BCB"/>
                </a:solidFill>
                <a:latin typeface="Barlow"/>
              </a:rPr>
              <a:t>!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8612" y="933450"/>
            <a:ext cx="5020362" cy="673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98"/>
              </a:lnSpc>
              <a:spcBef>
                <a:spcPct val="0"/>
              </a:spcBef>
            </a:pPr>
            <a:r>
              <a:rPr lang="en-US" sz="4784">
                <a:solidFill>
                  <a:srgbClr val="FCFEFF"/>
                </a:solidFill>
                <a:latin typeface="Barlow Bold"/>
              </a:rPr>
              <a:t>Why don't we just drink things like energy drinks and chocolate milk?</a:t>
            </a:r>
          </a:p>
          <a:p>
            <a:pPr>
              <a:lnSpc>
                <a:spcPts val="6698"/>
              </a:lnSpc>
              <a:spcBef>
                <a:spcPct val="0"/>
              </a:spcBef>
            </a:pPr>
            <a:endParaRPr lang="en-US" sz="4784">
              <a:solidFill>
                <a:srgbClr val="FCFEFF"/>
              </a:solidFill>
              <a:latin typeface="Barlow Bold"/>
            </a:endParaRPr>
          </a:p>
          <a:p>
            <a:pPr>
              <a:lnSpc>
                <a:spcPts val="6698"/>
              </a:lnSpc>
              <a:spcBef>
                <a:spcPct val="0"/>
              </a:spcBef>
            </a:pPr>
            <a:endParaRPr lang="en-US" sz="4784">
              <a:solidFill>
                <a:srgbClr val="FCFEFF"/>
              </a:solidFill>
              <a:latin typeface="Barlow Bold"/>
            </a:endParaRPr>
          </a:p>
          <a:p>
            <a:pPr>
              <a:lnSpc>
                <a:spcPts val="6698"/>
              </a:lnSpc>
              <a:spcBef>
                <a:spcPct val="0"/>
              </a:spcBef>
            </a:pPr>
            <a:r>
              <a:rPr lang="en-US" sz="4784">
                <a:solidFill>
                  <a:srgbClr val="FCFEFF"/>
                </a:solidFill>
                <a:latin typeface="Holla"/>
              </a:rPr>
              <a:t>Because they are full of </a:t>
            </a:r>
            <a:r>
              <a:rPr lang="en-US" sz="4784">
                <a:solidFill>
                  <a:srgbClr val="ECCACA"/>
                </a:solidFill>
                <a:latin typeface="Holla"/>
              </a:rPr>
              <a:t>sugar</a:t>
            </a:r>
            <a:r>
              <a:rPr lang="en-US" sz="4784">
                <a:solidFill>
                  <a:srgbClr val="FCFEFF"/>
                </a:solidFill>
                <a:latin typeface="Holla"/>
              </a:rPr>
              <a:t>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47396" y="5624974"/>
            <a:ext cx="10011904" cy="537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248BCB"/>
                </a:solidFill>
                <a:latin typeface="Barlow"/>
              </a:rPr>
              <a:t>...setting you up for an </a:t>
            </a:r>
            <a:r>
              <a:rPr lang="en-US" sz="3200" dirty="0">
                <a:solidFill>
                  <a:srgbClr val="248BCB"/>
                </a:solidFill>
                <a:latin typeface="Barlow Bold"/>
              </a:rPr>
              <a:t>energy CRASH</a:t>
            </a:r>
            <a:r>
              <a:rPr lang="en-US" sz="3200" dirty="0">
                <a:solidFill>
                  <a:srgbClr val="248BCB"/>
                </a:solidFill>
                <a:latin typeface="Barlow"/>
              </a:rPr>
              <a:t>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247396" y="7156829"/>
            <a:ext cx="10011904" cy="1099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>
                <a:solidFill>
                  <a:srgbClr val="248BCB"/>
                </a:solidFill>
                <a:latin typeface="Barlow"/>
              </a:rPr>
              <a:t>...terrible for your </a:t>
            </a:r>
            <a:r>
              <a:rPr lang="en-US" sz="3200" dirty="0">
                <a:solidFill>
                  <a:srgbClr val="248BCB"/>
                </a:solidFill>
                <a:latin typeface="Barlow Bold"/>
              </a:rPr>
              <a:t>heart</a:t>
            </a:r>
            <a:r>
              <a:rPr lang="en-US" sz="3200" dirty="0">
                <a:solidFill>
                  <a:srgbClr val="248BCB"/>
                </a:solidFill>
                <a:latin typeface="Barlow"/>
              </a:rPr>
              <a:t>, make you gain</a:t>
            </a:r>
            <a:r>
              <a:rPr lang="en-US" sz="3200" dirty="0">
                <a:solidFill>
                  <a:srgbClr val="248BCB"/>
                </a:solidFill>
                <a:latin typeface="Barlow Bold"/>
              </a:rPr>
              <a:t> unhealthy weight</a:t>
            </a:r>
            <a:r>
              <a:rPr lang="en-US" sz="3200" dirty="0">
                <a:solidFill>
                  <a:srgbClr val="248BCB"/>
                </a:solidFill>
                <a:latin typeface="Barlow"/>
              </a:rPr>
              <a:t>, and are linked to lots of terrible </a:t>
            </a:r>
            <a:r>
              <a:rPr lang="en-US" sz="3200" dirty="0">
                <a:solidFill>
                  <a:srgbClr val="248BCB"/>
                </a:solidFill>
                <a:latin typeface="Barlow Bold"/>
              </a:rPr>
              <a:t>diseases</a:t>
            </a:r>
            <a:r>
              <a:rPr lang="en-US" sz="3200" dirty="0">
                <a:solidFill>
                  <a:srgbClr val="248BCB"/>
                </a:solidFill>
                <a:latin typeface="Barlow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5739" y="0"/>
            <a:ext cx="16376522" cy="10287000"/>
          </a:xfrm>
          <a:custGeom>
            <a:avLst/>
            <a:gdLst/>
            <a:ahLst/>
            <a:cxnLst/>
            <a:rect l="l" t="t" r="r" b="b"/>
            <a:pathLst>
              <a:path w="16376522" h="10287000">
                <a:moveTo>
                  <a:pt x="0" y="0"/>
                </a:moveTo>
                <a:lnTo>
                  <a:pt x="16376522" y="0"/>
                </a:lnTo>
                <a:lnTo>
                  <a:pt x="1637652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69" t="-3809" r="-1128" b="-27612"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919869" y="2040259"/>
            <a:ext cx="8457137" cy="5528854"/>
          </a:xfrm>
          <a:custGeom>
            <a:avLst/>
            <a:gdLst/>
            <a:ahLst/>
            <a:cxnLst/>
            <a:rect l="l" t="t" r="r" b="b"/>
            <a:pathLst>
              <a:path w="8457137" h="5528854">
                <a:moveTo>
                  <a:pt x="0" y="0"/>
                </a:moveTo>
                <a:lnTo>
                  <a:pt x="8457137" y="0"/>
                </a:lnTo>
                <a:lnTo>
                  <a:pt x="8457137" y="5528853"/>
                </a:lnTo>
                <a:lnTo>
                  <a:pt x="0" y="55288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26869" y="1201755"/>
            <a:ext cx="5931249" cy="5931249"/>
          </a:xfrm>
          <a:custGeom>
            <a:avLst/>
            <a:gdLst/>
            <a:ahLst/>
            <a:cxnLst/>
            <a:rect l="l" t="t" r="r" b="b"/>
            <a:pathLst>
              <a:path w="5931249" h="5931249">
                <a:moveTo>
                  <a:pt x="0" y="0"/>
                </a:moveTo>
                <a:lnTo>
                  <a:pt x="5931248" y="0"/>
                </a:lnTo>
                <a:lnTo>
                  <a:pt x="5931248" y="5931248"/>
                </a:lnTo>
                <a:lnTo>
                  <a:pt x="0" y="59312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44640" y="5143500"/>
            <a:ext cx="3389719" cy="4217379"/>
          </a:xfrm>
          <a:custGeom>
            <a:avLst/>
            <a:gdLst/>
            <a:ahLst/>
            <a:cxnLst/>
            <a:rect l="l" t="t" r="r" b="b"/>
            <a:pathLst>
              <a:path w="3389719" h="4217379">
                <a:moveTo>
                  <a:pt x="0" y="0"/>
                </a:moveTo>
                <a:lnTo>
                  <a:pt x="3389718" y="0"/>
                </a:lnTo>
                <a:lnTo>
                  <a:pt x="3389718" y="4217379"/>
                </a:lnTo>
                <a:lnTo>
                  <a:pt x="0" y="42173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94214" y="2020144"/>
            <a:ext cx="9757189" cy="788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99"/>
              </a:lnSpc>
            </a:pPr>
            <a:r>
              <a:rPr lang="en-US" sz="4601">
                <a:solidFill>
                  <a:srgbClr val="248BCB"/>
                </a:solidFill>
                <a:latin typeface="Barlow Bold"/>
              </a:rPr>
              <a:t>For each example:</a:t>
            </a:r>
          </a:p>
          <a:p>
            <a:pPr>
              <a:lnSpc>
                <a:spcPts val="5199"/>
              </a:lnSpc>
            </a:pPr>
            <a:endParaRPr lang="en-US" sz="4601">
              <a:solidFill>
                <a:srgbClr val="248BCB"/>
              </a:solidFill>
              <a:latin typeface="Barlow Bold"/>
            </a:endParaRPr>
          </a:p>
          <a:p>
            <a:pPr marL="993522" lvl="1" indent="-496761">
              <a:lnSpc>
                <a:spcPts val="5199"/>
              </a:lnSpc>
              <a:buFont typeface="Arial"/>
              <a:buChar char="•"/>
            </a:pPr>
            <a:r>
              <a:rPr lang="en-US" sz="4601">
                <a:solidFill>
                  <a:srgbClr val="248BCB"/>
                </a:solidFill>
                <a:latin typeface="Barlow"/>
              </a:rPr>
              <a:t>Find the nutrition information label.</a:t>
            </a:r>
          </a:p>
          <a:p>
            <a:pPr marL="993522" lvl="1" indent="-496761">
              <a:lnSpc>
                <a:spcPts val="5199"/>
              </a:lnSpc>
              <a:buFont typeface="Arial"/>
              <a:buChar char="•"/>
            </a:pPr>
            <a:r>
              <a:rPr lang="en-US" sz="4601">
                <a:solidFill>
                  <a:srgbClr val="248BCB"/>
                </a:solidFill>
                <a:latin typeface="Barlow"/>
              </a:rPr>
              <a:t>Identify how much sugar there is in the drink.</a:t>
            </a:r>
          </a:p>
          <a:p>
            <a:pPr marL="993522" lvl="1" indent="-496761">
              <a:lnSpc>
                <a:spcPts val="5199"/>
              </a:lnSpc>
              <a:buFont typeface="Arial"/>
              <a:buChar char="•"/>
            </a:pPr>
            <a:r>
              <a:rPr lang="en-US" sz="4601">
                <a:solidFill>
                  <a:srgbClr val="248BCB"/>
                </a:solidFill>
                <a:latin typeface="Barlow"/>
              </a:rPr>
              <a:t>Does the drink have more or less than the recommended daily intake? </a:t>
            </a:r>
          </a:p>
          <a:p>
            <a:pPr>
              <a:lnSpc>
                <a:spcPts val="5199"/>
              </a:lnSpc>
            </a:pPr>
            <a:endParaRPr lang="en-US" sz="4601">
              <a:solidFill>
                <a:srgbClr val="248BCB"/>
              </a:solidFill>
              <a:latin typeface="Barlow"/>
            </a:endParaRPr>
          </a:p>
          <a:p>
            <a:pPr>
              <a:lnSpc>
                <a:spcPts val="5199"/>
              </a:lnSpc>
            </a:pPr>
            <a:r>
              <a:rPr lang="en-US" sz="4601">
                <a:solidFill>
                  <a:srgbClr val="248BCB"/>
                </a:solidFill>
                <a:latin typeface="Barlow"/>
              </a:rPr>
              <a:t>Remember: for children this is </a:t>
            </a:r>
          </a:p>
          <a:p>
            <a:pPr algn="l">
              <a:lnSpc>
                <a:spcPts val="5199"/>
              </a:lnSpc>
            </a:pPr>
            <a:r>
              <a:rPr lang="en-US" sz="4601">
                <a:solidFill>
                  <a:srgbClr val="248BCB"/>
                </a:solidFill>
                <a:latin typeface="Barlow Bold"/>
              </a:rPr>
              <a:t>12 grams!</a:t>
            </a:r>
          </a:p>
        </p:txBody>
      </p:sp>
      <p:sp>
        <p:nvSpPr>
          <p:cNvPr id="6" name="Freeform 6"/>
          <p:cNvSpPr/>
          <p:nvPr/>
        </p:nvSpPr>
        <p:spPr>
          <a:xfrm>
            <a:off x="3019123" y="5250313"/>
            <a:ext cx="3843718" cy="4782230"/>
          </a:xfrm>
          <a:custGeom>
            <a:avLst/>
            <a:gdLst/>
            <a:ahLst/>
            <a:cxnLst/>
            <a:rect l="l" t="t" r="r" b="b"/>
            <a:pathLst>
              <a:path w="3843718" h="4782230">
                <a:moveTo>
                  <a:pt x="0" y="0"/>
                </a:moveTo>
                <a:lnTo>
                  <a:pt x="3843718" y="0"/>
                </a:lnTo>
                <a:lnTo>
                  <a:pt x="3843718" y="4782230"/>
                </a:lnTo>
                <a:lnTo>
                  <a:pt x="0" y="47822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594214" y="633267"/>
            <a:ext cx="10839668" cy="916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13"/>
              </a:lnSpc>
            </a:pPr>
            <a:r>
              <a:rPr lang="en-US" sz="6401">
                <a:solidFill>
                  <a:srgbClr val="248BCB"/>
                </a:solidFill>
                <a:latin typeface="Bree Serif"/>
              </a:rPr>
              <a:t>Activity: how much sugar?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094950"/>
            <a:ext cx="3258874" cy="6327911"/>
          </a:xfrm>
          <a:custGeom>
            <a:avLst/>
            <a:gdLst/>
            <a:ahLst/>
            <a:cxnLst/>
            <a:rect l="l" t="t" r="r" b="b"/>
            <a:pathLst>
              <a:path w="3258874" h="6327911">
                <a:moveTo>
                  <a:pt x="0" y="0"/>
                </a:moveTo>
                <a:lnTo>
                  <a:pt x="3258874" y="0"/>
                </a:lnTo>
                <a:lnTo>
                  <a:pt x="3258874" y="6327911"/>
                </a:lnTo>
                <a:lnTo>
                  <a:pt x="0" y="63279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20655" y="3364054"/>
            <a:ext cx="12138645" cy="4611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8813" lvl="1" indent="-544407" algn="l">
              <a:lnSpc>
                <a:spcPts val="7279"/>
              </a:lnSpc>
              <a:buFont typeface="Arial"/>
              <a:buChar char="•"/>
            </a:pPr>
            <a:r>
              <a:rPr lang="en-US" sz="6016">
                <a:solidFill>
                  <a:srgbClr val="248BCB"/>
                </a:solidFill>
                <a:latin typeface="Barlow"/>
              </a:rPr>
              <a:t>Our bodies need water to survive and work properly.</a:t>
            </a:r>
          </a:p>
          <a:p>
            <a:pPr marL="1088813" lvl="1" indent="-544407" algn="l">
              <a:lnSpc>
                <a:spcPts val="7279"/>
              </a:lnSpc>
              <a:buFont typeface="Arial"/>
              <a:buChar char="•"/>
            </a:pPr>
            <a:r>
              <a:rPr lang="en-US" sz="6016">
                <a:solidFill>
                  <a:srgbClr val="248BCB"/>
                </a:solidFill>
                <a:latin typeface="Barlow"/>
              </a:rPr>
              <a:t>Dehydration isn’t fun!</a:t>
            </a:r>
          </a:p>
          <a:p>
            <a:pPr marL="1088813" lvl="1" indent="-544407" algn="l">
              <a:lnSpc>
                <a:spcPts val="7279"/>
              </a:lnSpc>
              <a:buFont typeface="Arial"/>
              <a:buChar char="•"/>
            </a:pPr>
            <a:r>
              <a:rPr lang="en-US" sz="6016">
                <a:solidFill>
                  <a:srgbClr val="248BCB"/>
                </a:solidFill>
                <a:latin typeface="Barlow"/>
              </a:rPr>
              <a:t>Sugary drinks should be avoided as they are not good for you.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1916" y="718992"/>
            <a:ext cx="16786433" cy="180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98"/>
              </a:lnSpc>
            </a:pPr>
            <a:r>
              <a:rPr lang="en-US" sz="12776">
                <a:solidFill>
                  <a:srgbClr val="248BCB"/>
                </a:solidFill>
                <a:latin typeface="Bree Serif"/>
              </a:rPr>
              <a:t>Healthy water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731616" y="8735204"/>
            <a:ext cx="10784966" cy="773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5400" spc="-205">
                <a:solidFill>
                  <a:srgbClr val="ED9205"/>
                </a:solidFill>
                <a:latin typeface="Holla"/>
              </a:rPr>
              <a:t>...now for your challenge!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58386" y="2258569"/>
            <a:ext cx="12171229" cy="536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582D2A"/>
                </a:solidFill>
                <a:latin typeface="Barlow"/>
              </a:rPr>
              <a:t>Now that you’ve learnt more, do you want to change your position? </a:t>
            </a:r>
          </a:p>
          <a:p>
            <a:pPr algn="ctr">
              <a:lnSpc>
                <a:spcPts val="6047"/>
              </a:lnSpc>
            </a:pPr>
            <a:endParaRPr lang="en-US" sz="5599">
              <a:solidFill>
                <a:srgbClr val="582D2A"/>
              </a:solidFill>
              <a:latin typeface="Barlow"/>
            </a:endParaRPr>
          </a:p>
          <a:p>
            <a:pPr algn="ctr">
              <a:lnSpc>
                <a:spcPts val="6047"/>
              </a:lnSpc>
            </a:pPr>
            <a:endParaRPr lang="en-US" sz="5599">
              <a:solidFill>
                <a:srgbClr val="582D2A"/>
              </a:solidFill>
              <a:latin typeface="Barlow"/>
            </a:endParaRPr>
          </a:p>
          <a:p>
            <a:pPr algn="ctr">
              <a:lnSpc>
                <a:spcPts val="6047"/>
              </a:lnSpc>
            </a:pPr>
            <a:endParaRPr lang="en-US" sz="5599">
              <a:solidFill>
                <a:srgbClr val="582D2A"/>
              </a:solidFill>
              <a:latin typeface="Barlow"/>
            </a:endParaRPr>
          </a:p>
          <a:p>
            <a:pPr algn="ctr">
              <a:lnSpc>
                <a:spcPts val="6047"/>
              </a:lnSpc>
            </a:pPr>
            <a:endParaRPr lang="en-US" sz="5599">
              <a:solidFill>
                <a:srgbClr val="582D2A"/>
              </a:solidFill>
              <a:latin typeface="Barlow"/>
            </a:endParaRPr>
          </a:p>
          <a:p>
            <a:pPr algn="ctr">
              <a:lnSpc>
                <a:spcPts val="6047"/>
              </a:lnSpc>
            </a:pPr>
            <a:endParaRPr lang="en-US" sz="5599">
              <a:solidFill>
                <a:srgbClr val="582D2A"/>
              </a:solidFill>
              <a:latin typeface="Barlow"/>
            </a:endParaRPr>
          </a:p>
        </p:txBody>
      </p:sp>
      <p:sp>
        <p:nvSpPr>
          <p:cNvPr id="3" name="Freeform 3"/>
          <p:cNvSpPr/>
          <p:nvPr/>
        </p:nvSpPr>
        <p:spPr>
          <a:xfrm rot="-900889">
            <a:off x="13810844" y="1953949"/>
            <a:ext cx="3690235" cy="5710228"/>
          </a:xfrm>
          <a:custGeom>
            <a:avLst/>
            <a:gdLst/>
            <a:ahLst/>
            <a:cxnLst/>
            <a:rect l="l" t="t" r="r" b="b"/>
            <a:pathLst>
              <a:path w="3690235" h="5710228">
                <a:moveTo>
                  <a:pt x="0" y="0"/>
                </a:moveTo>
                <a:lnTo>
                  <a:pt x="3690235" y="0"/>
                </a:lnTo>
                <a:lnTo>
                  <a:pt x="3690235" y="5710228"/>
                </a:lnTo>
                <a:lnTo>
                  <a:pt x="0" y="57102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699750" y="5295335"/>
            <a:ext cx="8888503" cy="4991665"/>
          </a:xfrm>
          <a:custGeom>
            <a:avLst/>
            <a:gdLst/>
            <a:ahLst/>
            <a:cxnLst/>
            <a:rect l="l" t="t" r="r" b="b"/>
            <a:pathLst>
              <a:path w="8888503" h="4991665">
                <a:moveTo>
                  <a:pt x="0" y="0"/>
                </a:moveTo>
                <a:lnTo>
                  <a:pt x="8888503" y="0"/>
                </a:lnTo>
                <a:lnTo>
                  <a:pt x="8888503" y="4991665"/>
                </a:lnTo>
                <a:lnTo>
                  <a:pt x="0" y="49916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15645" y="638778"/>
            <a:ext cx="16256709" cy="1036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1"/>
              </a:lnSpc>
            </a:pPr>
            <a:r>
              <a:rPr lang="en-US" sz="7399">
                <a:solidFill>
                  <a:srgbClr val="ED9205"/>
                </a:solidFill>
                <a:latin typeface="Bree Serif"/>
              </a:rPr>
              <a:t>What do you think now?</a:t>
            </a:r>
          </a:p>
        </p:txBody>
      </p:sp>
      <p:sp>
        <p:nvSpPr>
          <p:cNvPr id="6" name="Freeform 6"/>
          <p:cNvSpPr/>
          <p:nvPr/>
        </p:nvSpPr>
        <p:spPr>
          <a:xfrm rot="455134" flipH="1">
            <a:off x="648768" y="1332830"/>
            <a:ext cx="3690235" cy="5710228"/>
          </a:xfrm>
          <a:custGeom>
            <a:avLst/>
            <a:gdLst/>
            <a:ahLst/>
            <a:cxnLst/>
            <a:rect l="l" t="t" r="r" b="b"/>
            <a:pathLst>
              <a:path w="3690235" h="5710228">
                <a:moveTo>
                  <a:pt x="3690235" y="0"/>
                </a:moveTo>
                <a:lnTo>
                  <a:pt x="0" y="0"/>
                </a:lnTo>
                <a:lnTo>
                  <a:pt x="0" y="5710228"/>
                </a:lnTo>
                <a:lnTo>
                  <a:pt x="3690235" y="5710228"/>
                </a:lnTo>
                <a:lnTo>
                  <a:pt x="369023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55145" y="6283490"/>
            <a:ext cx="3469095" cy="4549632"/>
          </a:xfrm>
          <a:custGeom>
            <a:avLst/>
            <a:gdLst/>
            <a:ahLst/>
            <a:cxnLst/>
            <a:rect l="l" t="t" r="r" b="b"/>
            <a:pathLst>
              <a:path w="3469095" h="4549632">
                <a:moveTo>
                  <a:pt x="0" y="0"/>
                </a:moveTo>
                <a:lnTo>
                  <a:pt x="3469095" y="0"/>
                </a:lnTo>
                <a:lnTo>
                  <a:pt x="3469095" y="4549632"/>
                </a:lnTo>
                <a:lnTo>
                  <a:pt x="0" y="45496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3343844" y="5831856"/>
            <a:ext cx="4822721" cy="6852889"/>
          </a:xfrm>
          <a:custGeom>
            <a:avLst/>
            <a:gdLst/>
            <a:ahLst/>
            <a:cxnLst/>
            <a:rect l="l" t="t" r="r" b="b"/>
            <a:pathLst>
              <a:path w="4822721" h="6852889">
                <a:moveTo>
                  <a:pt x="4822721" y="0"/>
                </a:moveTo>
                <a:lnTo>
                  <a:pt x="0" y="0"/>
                </a:lnTo>
                <a:lnTo>
                  <a:pt x="0" y="6852888"/>
                </a:lnTo>
                <a:lnTo>
                  <a:pt x="4822721" y="6852888"/>
                </a:lnTo>
                <a:lnTo>
                  <a:pt x="482272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331244" y="4717370"/>
            <a:ext cx="8943596" cy="670770"/>
          </a:xfrm>
          <a:custGeom>
            <a:avLst/>
            <a:gdLst/>
            <a:ahLst/>
            <a:cxnLst/>
            <a:rect l="l" t="t" r="r" b="b"/>
            <a:pathLst>
              <a:path w="8943596" h="670770">
                <a:moveTo>
                  <a:pt x="0" y="0"/>
                </a:moveTo>
                <a:lnTo>
                  <a:pt x="8943596" y="0"/>
                </a:lnTo>
                <a:lnTo>
                  <a:pt x="8943596" y="670770"/>
                </a:lnTo>
                <a:lnTo>
                  <a:pt x="0" y="6707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5876758"/>
            <a:ext cx="3806841" cy="6227961"/>
          </a:xfrm>
          <a:custGeom>
            <a:avLst/>
            <a:gdLst/>
            <a:ahLst/>
            <a:cxnLst/>
            <a:rect l="l" t="t" r="r" b="b"/>
            <a:pathLst>
              <a:path w="3806841" h="6227961">
                <a:moveTo>
                  <a:pt x="0" y="0"/>
                </a:moveTo>
                <a:lnTo>
                  <a:pt x="3806841" y="0"/>
                </a:lnTo>
                <a:lnTo>
                  <a:pt x="3806841" y="6227961"/>
                </a:lnTo>
                <a:lnTo>
                  <a:pt x="0" y="62279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512763" y="2281877"/>
            <a:ext cx="5228789" cy="1542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248BCB"/>
                </a:solidFill>
                <a:latin typeface="Bree Serif"/>
              </a:rPr>
              <a:t>I drink enough water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9882" y="1900877"/>
            <a:ext cx="5228789" cy="2304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248BCB"/>
                </a:solidFill>
                <a:latin typeface="Bree Serif"/>
              </a:rPr>
              <a:t>I don’t</a:t>
            </a:r>
          </a:p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248BCB"/>
                </a:solidFill>
                <a:latin typeface="Bree Serif"/>
              </a:rPr>
              <a:t>drink enough water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75150" y="2281877"/>
            <a:ext cx="2855786" cy="1542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248BCB"/>
                </a:solidFill>
                <a:latin typeface="Bree Serif"/>
              </a:rPr>
              <a:t>I’m not sure!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75150" y="257556"/>
            <a:ext cx="2855786" cy="865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5"/>
              </a:lnSpc>
            </a:pPr>
            <a:r>
              <a:rPr lang="en-US" sz="6199">
                <a:solidFill>
                  <a:srgbClr val="248BCB"/>
                </a:solidFill>
                <a:latin typeface="Bree Serif"/>
              </a:rPr>
              <a:t>I think...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19014" y="1113537"/>
            <a:ext cx="11540286" cy="7883805"/>
          </a:xfrm>
          <a:custGeom>
            <a:avLst/>
            <a:gdLst/>
            <a:ahLst/>
            <a:cxnLst/>
            <a:rect l="l" t="t" r="r" b="b"/>
            <a:pathLst>
              <a:path w="11540286" h="7883805">
                <a:moveTo>
                  <a:pt x="0" y="0"/>
                </a:moveTo>
                <a:lnTo>
                  <a:pt x="11540286" y="0"/>
                </a:lnTo>
                <a:lnTo>
                  <a:pt x="11540286" y="7883805"/>
                </a:lnTo>
                <a:lnTo>
                  <a:pt x="0" y="78838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738294" y="2371640"/>
            <a:ext cx="7267020" cy="4750815"/>
          </a:xfrm>
          <a:custGeom>
            <a:avLst/>
            <a:gdLst/>
            <a:ahLst/>
            <a:cxnLst/>
            <a:rect l="l" t="t" r="r" b="b"/>
            <a:pathLst>
              <a:path w="7267020" h="4750815">
                <a:moveTo>
                  <a:pt x="0" y="0"/>
                </a:moveTo>
                <a:lnTo>
                  <a:pt x="7267020" y="0"/>
                </a:lnTo>
                <a:lnTo>
                  <a:pt x="7267020" y="4750814"/>
                </a:lnTo>
                <a:lnTo>
                  <a:pt x="0" y="4750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660345">
            <a:off x="1473342" y="7037189"/>
            <a:ext cx="2515352" cy="2534360"/>
          </a:xfrm>
          <a:custGeom>
            <a:avLst/>
            <a:gdLst/>
            <a:ahLst/>
            <a:cxnLst/>
            <a:rect l="l" t="t" r="r" b="b"/>
            <a:pathLst>
              <a:path w="2515352" h="2534360">
                <a:moveTo>
                  <a:pt x="0" y="0"/>
                </a:moveTo>
                <a:lnTo>
                  <a:pt x="2515352" y="0"/>
                </a:lnTo>
                <a:lnTo>
                  <a:pt x="2515352" y="2534360"/>
                </a:lnTo>
                <a:lnTo>
                  <a:pt x="0" y="25343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73618" y="624696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60411" y="1996749"/>
            <a:ext cx="4069610" cy="3782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40"/>
              </a:lnSpc>
            </a:pPr>
            <a:r>
              <a:rPr lang="en-US" sz="5400" spc="-205">
                <a:solidFill>
                  <a:srgbClr val="FDFEFD"/>
                </a:solidFill>
                <a:latin typeface="Holla"/>
              </a:rPr>
              <a:t>Take action!</a:t>
            </a:r>
          </a:p>
          <a:p>
            <a:pPr>
              <a:lnSpc>
                <a:spcPts val="5940"/>
              </a:lnSpc>
            </a:pPr>
            <a:endParaRPr lang="en-US" sz="5400" spc="-205">
              <a:solidFill>
                <a:srgbClr val="FDFEFD"/>
              </a:solidFill>
              <a:latin typeface="Holla"/>
            </a:endParaRPr>
          </a:p>
          <a:p>
            <a:pPr algn="l">
              <a:lnSpc>
                <a:spcPts val="5940"/>
              </a:lnSpc>
            </a:pPr>
            <a:r>
              <a:rPr lang="en-US" sz="5400" spc="-205">
                <a:solidFill>
                  <a:srgbClr val="FDFEFD"/>
                </a:solidFill>
                <a:latin typeface="Bree Serif"/>
              </a:rPr>
              <a:t>Help your family stay hydrated.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9525"/>
            <a:ext cx="18497833" cy="10365165"/>
          </a:xfrm>
          <a:custGeom>
            <a:avLst/>
            <a:gdLst/>
            <a:ahLst/>
            <a:cxnLst/>
            <a:rect l="l" t="t" r="r" b="b"/>
            <a:pathLst>
              <a:path w="18497833" h="10365165">
                <a:moveTo>
                  <a:pt x="0" y="0"/>
                </a:moveTo>
                <a:lnTo>
                  <a:pt x="18497833" y="0"/>
                </a:lnTo>
                <a:lnTo>
                  <a:pt x="18497833" y="10365165"/>
                </a:lnTo>
                <a:lnTo>
                  <a:pt x="0" y="103651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8129136" y="2366238"/>
            <a:ext cx="7512917" cy="7499846"/>
          </a:xfrm>
          <a:custGeom>
            <a:avLst/>
            <a:gdLst/>
            <a:ahLst/>
            <a:cxnLst/>
            <a:rect l="l" t="t" r="r" b="b"/>
            <a:pathLst>
              <a:path w="7512917" h="7499846">
                <a:moveTo>
                  <a:pt x="0" y="0"/>
                </a:moveTo>
                <a:lnTo>
                  <a:pt x="7512918" y="0"/>
                </a:lnTo>
                <a:lnTo>
                  <a:pt x="7512918" y="7499847"/>
                </a:lnTo>
                <a:lnTo>
                  <a:pt x="0" y="74998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3591" b="-585"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7750391" y="2366238"/>
            <a:ext cx="7512917" cy="7499846"/>
          </a:xfrm>
          <a:custGeom>
            <a:avLst/>
            <a:gdLst/>
            <a:ahLst/>
            <a:cxnLst/>
            <a:rect l="l" t="t" r="r" b="b"/>
            <a:pathLst>
              <a:path w="7512917" h="7499846">
                <a:moveTo>
                  <a:pt x="0" y="0"/>
                </a:moveTo>
                <a:lnTo>
                  <a:pt x="7512918" y="0"/>
                </a:lnTo>
                <a:lnTo>
                  <a:pt x="7512918" y="7499847"/>
                </a:lnTo>
                <a:lnTo>
                  <a:pt x="0" y="74998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3591" b="-585"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018264" y="-2322098"/>
            <a:ext cx="4346743" cy="4325871"/>
          </a:xfrm>
          <a:custGeom>
            <a:avLst/>
            <a:gdLst/>
            <a:ahLst/>
            <a:cxnLst/>
            <a:rect l="l" t="t" r="r" b="b"/>
            <a:pathLst>
              <a:path w="4346743" h="4325871">
                <a:moveTo>
                  <a:pt x="0" y="0"/>
                </a:moveTo>
                <a:lnTo>
                  <a:pt x="4346743" y="0"/>
                </a:lnTo>
                <a:lnTo>
                  <a:pt x="4346743" y="4325870"/>
                </a:lnTo>
                <a:lnTo>
                  <a:pt x="0" y="43258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52229"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022164" y="2366238"/>
            <a:ext cx="7512917" cy="7499846"/>
          </a:xfrm>
          <a:custGeom>
            <a:avLst/>
            <a:gdLst/>
            <a:ahLst/>
            <a:cxnLst/>
            <a:rect l="l" t="t" r="r" b="b"/>
            <a:pathLst>
              <a:path w="7512917" h="7499846">
                <a:moveTo>
                  <a:pt x="0" y="0"/>
                </a:moveTo>
                <a:lnTo>
                  <a:pt x="7512918" y="0"/>
                </a:lnTo>
                <a:lnTo>
                  <a:pt x="7512918" y="7499847"/>
                </a:lnTo>
                <a:lnTo>
                  <a:pt x="0" y="74998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3591" b="-585"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5833588" y="2366238"/>
            <a:ext cx="7512917" cy="7499846"/>
          </a:xfrm>
          <a:custGeom>
            <a:avLst/>
            <a:gdLst/>
            <a:ahLst/>
            <a:cxnLst/>
            <a:rect l="l" t="t" r="r" b="b"/>
            <a:pathLst>
              <a:path w="7512917" h="7499846">
                <a:moveTo>
                  <a:pt x="0" y="0"/>
                </a:moveTo>
                <a:lnTo>
                  <a:pt x="7512917" y="0"/>
                </a:lnTo>
                <a:lnTo>
                  <a:pt x="7512917" y="7499847"/>
                </a:lnTo>
                <a:lnTo>
                  <a:pt x="0" y="74998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53591" b="-58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574654" y="4513198"/>
            <a:ext cx="5364239" cy="5976868"/>
          </a:xfrm>
          <a:custGeom>
            <a:avLst/>
            <a:gdLst/>
            <a:ahLst/>
            <a:cxnLst/>
            <a:rect l="l" t="t" r="r" b="b"/>
            <a:pathLst>
              <a:path w="5364239" h="5976868">
                <a:moveTo>
                  <a:pt x="0" y="0"/>
                </a:moveTo>
                <a:lnTo>
                  <a:pt x="5364238" y="0"/>
                </a:lnTo>
                <a:lnTo>
                  <a:pt x="5364238" y="5976867"/>
                </a:lnTo>
                <a:lnTo>
                  <a:pt x="0" y="59768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665705" y="769570"/>
            <a:ext cx="11682289" cy="940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25"/>
              </a:lnSpc>
            </a:pPr>
            <a:r>
              <a:rPr lang="en-US" sz="6568" spc="-249">
                <a:solidFill>
                  <a:srgbClr val="FFFFFF"/>
                </a:solidFill>
                <a:latin typeface="Barlow Medium"/>
              </a:rPr>
              <a:t>Let’s test your knowledge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0953" y="800436"/>
            <a:ext cx="3867983" cy="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39"/>
              </a:lnSpc>
              <a:spcBef>
                <a:spcPct val="0"/>
              </a:spcBef>
            </a:pPr>
            <a:r>
              <a:rPr lang="en-US" sz="6425">
                <a:solidFill>
                  <a:srgbClr val="1488D6"/>
                </a:solidFill>
                <a:latin typeface="Bree Serif"/>
              </a:rPr>
              <a:t>Quiz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0953" y="5092542"/>
            <a:ext cx="5799460" cy="1999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Barlow Bold"/>
              </a:rPr>
              <a:t>2.Which of the following is a symptom of dehydration?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endParaRPr lang="en-US" sz="1899" dirty="0">
              <a:solidFill>
                <a:srgbClr val="000000"/>
              </a:solidFill>
              <a:latin typeface="Barlow Bold"/>
            </a:endParaRP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A) Increased energy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B) Dark yellow wee (urine)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C) Being cross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D) Cold hands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70953" y="2535457"/>
            <a:ext cx="6443142" cy="233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Barlow Bold"/>
              </a:rPr>
              <a:t>1.What is the word for losing too much water </a:t>
            </a:r>
          </a:p>
          <a:p>
            <a:pPr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Barlow Bold"/>
              </a:rPr>
              <a:t>from your body?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endParaRPr lang="en-US" sz="1899" dirty="0">
              <a:solidFill>
                <a:srgbClr val="000000"/>
              </a:solidFill>
              <a:latin typeface="Barlow Bold"/>
            </a:endParaRP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A) Hydration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B) Overhydration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C) Dehydration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D) Rehydration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63801" y="7620896"/>
            <a:ext cx="6443142" cy="2039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Barlow Bold"/>
              </a:rPr>
              <a:t>3.Which of the following drinks would we say </a:t>
            </a:r>
          </a:p>
          <a:p>
            <a:pPr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Barlow Bold"/>
              </a:rPr>
              <a:t>is a sugary drink?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A) Water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B) Unsweetened herbal tea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C) Milk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D) Regular cola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65280" y="2535457"/>
            <a:ext cx="6443142" cy="233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Barlow Bold"/>
              </a:rPr>
              <a:t>4. How many countries in the world can drink </a:t>
            </a:r>
          </a:p>
          <a:p>
            <a:pPr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Barlow Bold"/>
              </a:rPr>
              <a:t>their tap water?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A) 5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B) 50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C) 80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D) 195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endParaRPr lang="en-US" sz="1899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67480" y="5075222"/>
            <a:ext cx="6443142" cy="1999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Barlow Bold"/>
              </a:rPr>
              <a:t>5. Why is too much sugar bad for you?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A) Empty calories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B) Damages your teeth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C) Bad for your heart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D) All the above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endParaRPr lang="en-US" sz="1899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29863" y="7557857"/>
            <a:ext cx="6443142" cy="1999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 dirty="0">
                <a:solidFill>
                  <a:srgbClr val="000000"/>
                </a:solidFill>
                <a:latin typeface="Barlow Bold"/>
              </a:rPr>
              <a:t>6. Why is water important to your body?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A) Digestion of food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B) Regulating temperature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C) Moving nutrients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Barlow"/>
              </a:rPr>
              <a:t>D) All the above</a:t>
            </a:r>
          </a:p>
          <a:p>
            <a:pPr>
              <a:lnSpc>
                <a:spcPts val="2659"/>
              </a:lnSpc>
              <a:spcBef>
                <a:spcPct val="0"/>
              </a:spcBef>
            </a:pPr>
            <a:endParaRPr lang="en-US" sz="1899" dirty="0">
              <a:solidFill>
                <a:srgbClr val="000000"/>
              </a:solidFill>
              <a:latin typeface="Barl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943</Words>
  <Application>Microsoft Office PowerPoint</Application>
  <PresentationFormat>Custom</PresentationFormat>
  <Paragraphs>145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Bree Serif</vt:lpstr>
      <vt:lpstr>Holla</vt:lpstr>
      <vt:lpstr>Barlow Bold</vt:lpstr>
      <vt:lpstr>Barlow</vt:lpstr>
      <vt:lpstr>Arial</vt:lpstr>
      <vt:lpstr>Barlow Medium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Water_Slides_DRAFT_V3_JM_191223.pptx</dc:title>
  <dc:creator>John McDonald</dc:creator>
  <cp:lastModifiedBy>John McDonald</cp:lastModifiedBy>
  <cp:revision>2</cp:revision>
  <dcterms:created xsi:type="dcterms:W3CDTF">2006-08-16T00:00:00Z</dcterms:created>
  <dcterms:modified xsi:type="dcterms:W3CDTF">2023-12-21T22:56:54Z</dcterms:modified>
  <dc:identifier>DAF3YEgEldo</dc:identifier>
</cp:coreProperties>
</file>